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3" r:id="rId8"/>
    <p:sldId id="264" r:id="rId9"/>
    <p:sldId id="265" r:id="rId10"/>
    <p:sldId id="262" r:id="rId11"/>
    <p:sldId id="267" r:id="rId12"/>
    <p:sldId id="261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2C6896-A513-48AD-96F3-9BF6BF4D6CB5}" v="2650" dt="2022-01-17T18:23:59.073"/>
    <p1510:client id="{A34A69CC-3878-4C8E-B6D8-3E0FDD5A6305}" v="737" dt="2022-01-17T15:29:04.3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pisarnica.dirh@dirh.hr?body=pisarnica.dirh%40dirh.hr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ecc-croatia@mingor.hr" TargetMode="External"/><Relationship Id="rId2" Type="http://schemas.openxmlformats.org/officeDocument/2006/relationships/hyperlink" Target="http://ecc-croatia.hr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9225" y="907856"/>
            <a:ext cx="3240506" cy="406462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br>
              <a:rPr lang="en-US" sz="4400" b="1" kern="1200" dirty="0"/>
            </a:br>
            <a:br>
              <a:rPr lang="en-US" sz="4400" b="1" kern="1200" dirty="0"/>
            </a:br>
            <a:r>
              <a:rPr lang="en-US" sz="4400" b="1" kern="1200" dirty="0">
                <a:solidFill>
                  <a:srgbClr val="FFFFFF"/>
                </a:solidFill>
                <a:latin typeface="Arial Black"/>
              </a:rPr>
              <a:t>Sniženja – </a:t>
            </a:r>
            <a:r>
              <a:rPr lang="en-US" sz="4400" b="1" kern="1200" dirty="0" err="1">
                <a:solidFill>
                  <a:srgbClr val="FFFFFF"/>
                </a:solidFill>
                <a:latin typeface="Arial Black"/>
              </a:rPr>
              <a:t>prijevara</a:t>
            </a:r>
            <a:r>
              <a:rPr lang="en-US" sz="4400" b="1" kern="1200" dirty="0">
                <a:solidFill>
                  <a:srgbClr val="FFFFFF"/>
                </a:solidFill>
                <a:latin typeface="Arial Black"/>
              </a:rPr>
              <a:t> </a:t>
            </a:r>
            <a:r>
              <a:rPr lang="en-US" sz="4400" b="1" kern="1200" dirty="0" err="1">
                <a:solidFill>
                  <a:srgbClr val="FFFFFF"/>
                </a:solidFill>
                <a:latin typeface="Arial Black"/>
              </a:rPr>
              <a:t>ili</a:t>
            </a:r>
            <a:r>
              <a:rPr lang="en-US" sz="4400" b="1" kern="1200" dirty="0">
                <a:solidFill>
                  <a:srgbClr val="FFFFFF"/>
                </a:solidFill>
                <a:latin typeface="Arial Black"/>
              </a:rPr>
              <a:t> </a:t>
            </a:r>
            <a:r>
              <a:rPr lang="en-US" sz="4400" b="1" kern="1200" dirty="0" err="1">
                <a:solidFill>
                  <a:srgbClr val="FFFFFF"/>
                </a:solidFill>
                <a:latin typeface="Arial Black"/>
              </a:rPr>
              <a:t>pogodnost</a:t>
            </a:r>
            <a:r>
              <a:rPr lang="en-US" sz="4400" b="1" kern="1200" dirty="0">
                <a:solidFill>
                  <a:srgbClr val="FFFFFF"/>
                </a:solidFill>
                <a:latin typeface="Arial Black"/>
              </a:rPr>
              <a:t> za </a:t>
            </a:r>
            <a:r>
              <a:rPr lang="en-US" sz="4400" b="1" kern="1200" dirty="0" err="1">
                <a:solidFill>
                  <a:srgbClr val="FFFFFF"/>
                </a:solidFill>
                <a:latin typeface="Arial Black"/>
              </a:rPr>
              <a:t>kupca</a:t>
            </a:r>
            <a:endParaRPr lang="en-US" sz="4400" b="1" kern="1200"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/>
              <a:t>Pučko </a:t>
            </a:r>
            <a:r>
              <a:rPr lang="en-US" b="1" dirty="0" err="1"/>
              <a:t>otvoreno</a:t>
            </a:r>
            <a:r>
              <a:rPr lang="en-US" b="1" dirty="0"/>
              <a:t> </a:t>
            </a:r>
            <a:r>
              <a:rPr lang="en-US" b="1" dirty="0" err="1"/>
              <a:t>učilište</a:t>
            </a:r>
            <a:r>
              <a:rPr lang="en-US" b="1" dirty="0"/>
              <a:t> </a:t>
            </a:r>
            <a:r>
              <a:rPr lang="en-US" b="1" dirty="0" err="1"/>
              <a:t>Samobor</a:t>
            </a:r>
            <a:r>
              <a:rPr lang="en-US" b="1" dirty="0"/>
              <a:t> </a:t>
            </a:r>
            <a:r>
              <a:rPr lang="en-US" b="1" dirty="0" err="1"/>
              <a:t>i</a:t>
            </a:r>
            <a:endParaRPr lang="en-US" b="1" dirty="0" err="1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/>
              <a:t> </a:t>
            </a:r>
            <a:r>
              <a:rPr lang="en-US" b="1" dirty="0" err="1"/>
              <a:t>Udruga</a:t>
            </a:r>
            <a:r>
              <a:rPr lang="en-US" b="1" dirty="0"/>
              <a:t> za </a:t>
            </a:r>
            <a:r>
              <a:rPr lang="en-US" b="1" dirty="0" err="1"/>
              <a:t>zaštitu</a:t>
            </a:r>
            <a:r>
              <a:rPr lang="en-US" b="1" dirty="0"/>
              <a:t> </a:t>
            </a:r>
            <a:r>
              <a:rPr lang="en-US" b="1" dirty="0" err="1"/>
              <a:t>potrošača</a:t>
            </a:r>
            <a:r>
              <a:rPr lang="en-US" b="1" dirty="0"/>
              <a:t> Grada               Samobora -</a:t>
            </a:r>
            <a:endParaRPr lang="en-US" b="1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/>
              <a:t> </a:t>
            </a:r>
            <a:r>
              <a:rPr lang="en-US" b="1" dirty="0" err="1">
                <a:latin typeface="Arial Black"/>
              </a:rPr>
              <a:t>Građanski</a:t>
            </a:r>
            <a:r>
              <a:rPr lang="en-US" b="1" dirty="0">
                <a:latin typeface="Arial Black"/>
              </a:rPr>
              <a:t> </a:t>
            </a:r>
            <a:r>
              <a:rPr lang="en-US" b="1" dirty="0" err="1">
                <a:latin typeface="Arial Black"/>
              </a:rPr>
              <a:t>utorak</a:t>
            </a:r>
            <a:endParaRPr lang="en-US" b="1">
              <a:latin typeface="Arial Black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 err="1"/>
              <a:t>Predavačica</a:t>
            </a:r>
            <a:r>
              <a:rPr lang="en-US" b="1" dirty="0"/>
              <a:t>: Ana Knežević - Hrvatska           </a:t>
            </a:r>
            <a:r>
              <a:rPr lang="en-US" b="1" dirty="0" err="1"/>
              <a:t>udruga</a:t>
            </a:r>
            <a:r>
              <a:rPr lang="en-US" b="1" dirty="0"/>
              <a:t> za  </a:t>
            </a:r>
            <a:r>
              <a:rPr lang="en-US" b="1" dirty="0" err="1"/>
              <a:t>zaštitu</a:t>
            </a:r>
            <a:r>
              <a:rPr lang="en-US" b="1" dirty="0"/>
              <a:t> </a:t>
            </a:r>
            <a:r>
              <a:rPr lang="en-US" b="1" dirty="0" err="1"/>
              <a:t>potrošača</a:t>
            </a:r>
            <a:endParaRPr lang="en-US" b="1" dirty="0" err="1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 err="1"/>
              <a:t>Samobor</a:t>
            </a:r>
            <a:r>
              <a:rPr lang="en-US" b="1" dirty="0"/>
              <a:t> 18. </a:t>
            </a:r>
            <a:r>
              <a:rPr lang="en-US" b="1" dirty="0" err="1"/>
              <a:t>siječnja</a:t>
            </a:r>
            <a:r>
              <a:rPr lang="en-US" b="1" dirty="0"/>
              <a:t> 2022 .g.</a:t>
            </a:r>
            <a:endParaRPr lang="en-US" b="1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13F6AF-BD17-479C-90CA-16B6FE6C4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3600" b="1" dirty="0">
                <a:cs typeface="Calibri Light"/>
              </a:rPr>
              <a:t>                                 </a:t>
            </a:r>
            <a:r>
              <a:rPr lang="en-US" sz="3600" b="1" dirty="0">
                <a:latin typeface="Arial Black"/>
                <a:cs typeface="Calibri Light"/>
              </a:rPr>
              <a:t> SEZONSKA SNIŽENJA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0C8A2-AA66-4E71-9EB4-4F6D2E3F8D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 err="1">
                <a:latin typeface="Arial Black"/>
                <a:cs typeface="Calibri"/>
              </a:rPr>
              <a:t>Sezonska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sniženja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regulirana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su</a:t>
            </a:r>
            <a:r>
              <a:rPr lang="en-US" sz="2000" dirty="0">
                <a:latin typeface="Arial Black"/>
                <a:cs typeface="Calibri"/>
              </a:rPr>
              <a:t> "</a:t>
            </a:r>
            <a:r>
              <a:rPr lang="en-US" sz="2000" dirty="0" err="1">
                <a:latin typeface="Arial Black"/>
                <a:cs typeface="Calibri"/>
              </a:rPr>
              <a:t>Pravilnikom</a:t>
            </a:r>
            <a:r>
              <a:rPr lang="en-US" sz="2000" dirty="0">
                <a:latin typeface="Arial Black"/>
                <a:cs typeface="Calibri"/>
              </a:rPr>
              <a:t> o </a:t>
            </a:r>
            <a:r>
              <a:rPr lang="en-US" sz="2000" dirty="0" err="1">
                <a:latin typeface="Arial Black"/>
                <a:cs typeface="Calibri"/>
              </a:rPr>
              <a:t>uvjetima</a:t>
            </a:r>
            <a:r>
              <a:rPr lang="en-US" sz="2000" dirty="0">
                <a:latin typeface="Arial Black"/>
                <a:cs typeface="Calibri"/>
              </a:rPr>
              <a:t> </a:t>
            </a:r>
            <a:r>
              <a:rPr lang="en-US" sz="2000" dirty="0" err="1">
                <a:latin typeface="Arial Black"/>
                <a:cs typeface="Calibri"/>
              </a:rPr>
              <a:t>i</a:t>
            </a:r>
            <a:r>
              <a:rPr lang="en-US" sz="2000" dirty="0">
                <a:latin typeface="Arial Black"/>
                <a:cs typeface="Calibri"/>
              </a:rPr>
              <a:t> </a:t>
            </a:r>
            <a:r>
              <a:rPr lang="en-US" sz="2000" dirty="0" err="1">
                <a:latin typeface="Arial Black"/>
                <a:cs typeface="Calibri"/>
              </a:rPr>
              <a:t>načinu</a:t>
            </a:r>
            <a:r>
              <a:rPr lang="en-US" sz="2000" dirty="0">
                <a:latin typeface="Arial Black"/>
                <a:cs typeface="Calibri"/>
              </a:rPr>
              <a:t> </a:t>
            </a:r>
            <a:endParaRPr lang="en-US"/>
          </a:p>
          <a:p>
            <a:r>
              <a:rPr lang="en-US" sz="2000" dirty="0" err="1">
                <a:latin typeface="Arial Black"/>
                <a:cs typeface="Calibri"/>
              </a:rPr>
              <a:t>provođenja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sezonskog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sniženja</a:t>
            </a:r>
            <a:r>
              <a:rPr lang="en-US" sz="2000" dirty="0">
                <a:latin typeface="Arial Black"/>
                <a:cs typeface="Calibri"/>
              </a:rPr>
              <a:t>"  </a:t>
            </a:r>
            <a:r>
              <a:rPr lang="en-US" sz="2000" dirty="0" err="1">
                <a:latin typeface="Arial Black"/>
                <a:cs typeface="Calibri"/>
              </a:rPr>
              <a:t>kojega</a:t>
            </a:r>
            <a:r>
              <a:rPr lang="en-US" sz="2000" dirty="0">
                <a:latin typeface="Arial Black"/>
                <a:cs typeface="Calibri"/>
              </a:rPr>
              <a:t> je </a:t>
            </a:r>
            <a:r>
              <a:rPr lang="en-US" sz="2000" dirty="0" err="1">
                <a:latin typeface="Arial Black"/>
                <a:cs typeface="Calibri"/>
              </a:rPr>
              <a:t>donio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ministar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gospodarstva</a:t>
            </a:r>
            <a:r>
              <a:rPr lang="en-US" sz="2000" dirty="0">
                <a:latin typeface="Arial Black"/>
                <a:cs typeface="Calibri"/>
              </a:rPr>
              <a:t>, a </a:t>
            </a:r>
            <a:endParaRPr lang="en-US"/>
          </a:p>
          <a:p>
            <a:r>
              <a:rPr lang="en-US" sz="2000" dirty="0" err="1">
                <a:latin typeface="Arial Black"/>
                <a:cs typeface="Calibri"/>
              </a:rPr>
              <a:t>objavljen</a:t>
            </a:r>
            <a:r>
              <a:rPr lang="en-US" sz="2000" dirty="0">
                <a:latin typeface="Arial Black"/>
                <a:cs typeface="Calibri"/>
              </a:rPr>
              <a:t> je u </a:t>
            </a:r>
            <a:r>
              <a:rPr lang="en-US" sz="2000" dirty="0" err="1">
                <a:latin typeface="Arial Black"/>
                <a:cs typeface="Calibri"/>
              </a:rPr>
              <a:t>Narodnim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novinama</a:t>
            </a:r>
            <a:r>
              <a:rPr lang="en-US" sz="2000" dirty="0">
                <a:latin typeface="Arial Black"/>
                <a:cs typeface="Calibri"/>
              </a:rPr>
              <a:t> br. 135/ 2015. </a:t>
            </a:r>
            <a:r>
              <a:rPr lang="en-US" sz="2000" dirty="0" err="1">
                <a:latin typeface="Arial Black"/>
                <a:cs typeface="Calibri"/>
              </a:rPr>
              <a:t>godine</a:t>
            </a:r>
            <a:endParaRPr lang="en-US" sz="2000" dirty="0">
              <a:latin typeface="Arial Black"/>
              <a:cs typeface="Calibri"/>
            </a:endParaRPr>
          </a:p>
          <a:p>
            <a:endParaRPr lang="en-US" sz="2000" dirty="0">
              <a:latin typeface="Arial Black"/>
              <a:cs typeface="Calibri"/>
            </a:endParaRPr>
          </a:p>
          <a:p>
            <a:pPr marL="0" indent="0">
              <a:buNone/>
            </a:pPr>
            <a:r>
              <a:rPr lang="en-US" sz="2000" dirty="0">
                <a:latin typeface="Arial Black"/>
                <a:cs typeface="Calibri"/>
              </a:rPr>
              <a:t>  </a:t>
            </a:r>
            <a:r>
              <a:rPr lang="en-US" sz="2400" dirty="0">
                <a:latin typeface="Arial Black"/>
                <a:cs typeface="Calibri"/>
              </a:rPr>
              <a:t> </a:t>
            </a:r>
            <a:r>
              <a:rPr lang="en-US" sz="2400" dirty="0" err="1">
                <a:latin typeface="Arial Black"/>
                <a:cs typeface="Calibri"/>
              </a:rPr>
              <a:t>Imamo</a:t>
            </a:r>
            <a:r>
              <a:rPr lang="en-US" sz="2400" dirty="0">
                <a:latin typeface="Arial Black"/>
                <a:cs typeface="Calibri"/>
              </a:rPr>
              <a:t> </a:t>
            </a:r>
            <a:r>
              <a:rPr lang="en-US" sz="2400" dirty="0" err="1">
                <a:latin typeface="Arial Black"/>
                <a:cs typeface="Calibri"/>
              </a:rPr>
              <a:t>dva</a:t>
            </a:r>
            <a:r>
              <a:rPr lang="en-US" sz="2400" dirty="0">
                <a:latin typeface="Arial Black"/>
                <a:cs typeface="Calibri"/>
              </a:rPr>
              <a:t> </a:t>
            </a:r>
            <a:r>
              <a:rPr lang="en-US" sz="2400" dirty="0" err="1">
                <a:latin typeface="Arial Black"/>
                <a:cs typeface="Calibri"/>
              </a:rPr>
              <a:t>sezonska</a:t>
            </a:r>
            <a:r>
              <a:rPr lang="en-US" sz="2400" dirty="0">
                <a:latin typeface="Arial Black"/>
                <a:cs typeface="Calibri"/>
              </a:rPr>
              <a:t> </a:t>
            </a:r>
            <a:r>
              <a:rPr lang="en-US" sz="2400" dirty="0" err="1">
                <a:latin typeface="Arial Black"/>
                <a:cs typeface="Calibri"/>
              </a:rPr>
              <a:t>sniženja</a:t>
            </a:r>
            <a:r>
              <a:rPr lang="en-US" sz="2400" dirty="0">
                <a:latin typeface="Arial Black"/>
                <a:cs typeface="Calibri"/>
              </a:rPr>
              <a:t> :</a:t>
            </a:r>
            <a:endParaRPr lang="en-US" sz="24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2000" dirty="0">
                <a:latin typeface="Arial Black"/>
                <a:cs typeface="Calibri"/>
              </a:rPr>
              <a:t>             </a:t>
            </a:r>
            <a:r>
              <a:rPr lang="en-US" sz="2000" dirty="0" err="1">
                <a:latin typeface="Arial Black"/>
                <a:cs typeface="Calibri"/>
              </a:rPr>
              <a:t>Zimsko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sezonsko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sniženje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koje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započinje</a:t>
            </a:r>
            <a:r>
              <a:rPr lang="en-US" sz="2000" dirty="0">
                <a:latin typeface="Arial Black"/>
                <a:cs typeface="Calibri"/>
              </a:rPr>
              <a:t> 27. </a:t>
            </a:r>
            <a:r>
              <a:rPr lang="en-US" sz="2000" dirty="0" err="1">
                <a:latin typeface="Arial Black"/>
                <a:cs typeface="Calibri"/>
              </a:rPr>
              <a:t>prosinca</a:t>
            </a:r>
            <a:r>
              <a:rPr lang="en-US" sz="2000" dirty="0">
                <a:latin typeface="Arial Black"/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en-US" sz="2000" dirty="0">
                <a:latin typeface="Arial Black"/>
                <a:cs typeface="Calibri"/>
              </a:rPr>
              <a:t>             </a:t>
            </a:r>
            <a:r>
              <a:rPr lang="en-US" sz="2000" dirty="0" err="1">
                <a:latin typeface="Arial Black"/>
                <a:cs typeface="Calibri"/>
              </a:rPr>
              <a:t>Ljetno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sezonsko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sniženje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koje</a:t>
            </a:r>
            <a:r>
              <a:rPr lang="en-US" sz="2000" dirty="0">
                <a:latin typeface="Arial Black"/>
                <a:cs typeface="Calibri"/>
              </a:rPr>
              <a:t> </a:t>
            </a:r>
            <a:r>
              <a:rPr lang="en-US" sz="2000" dirty="0" err="1">
                <a:latin typeface="Arial Black"/>
                <a:cs typeface="Calibri"/>
              </a:rPr>
              <a:t>započinje</a:t>
            </a:r>
            <a:r>
              <a:rPr lang="en-US" sz="2000" dirty="0">
                <a:latin typeface="Arial Black"/>
                <a:cs typeface="Calibri"/>
              </a:rPr>
              <a:t> 1. </a:t>
            </a:r>
            <a:r>
              <a:rPr lang="en-US" sz="2000" dirty="0" err="1">
                <a:latin typeface="Arial Black"/>
                <a:cs typeface="Calibri"/>
              </a:rPr>
              <a:t>srpnja</a:t>
            </a:r>
            <a:r>
              <a:rPr lang="en-US" sz="2000" dirty="0">
                <a:latin typeface="Arial Black"/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en-US" sz="2000" dirty="0">
                <a:latin typeface="Arial Black"/>
                <a:cs typeface="Calibri"/>
              </a:rPr>
              <a:t>   </a:t>
            </a:r>
            <a:r>
              <a:rPr lang="en-US" sz="2000" dirty="0" err="1">
                <a:latin typeface="Arial Black"/>
                <a:cs typeface="Calibri"/>
              </a:rPr>
              <a:t>Sezonska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sniženja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traju</a:t>
            </a:r>
            <a:r>
              <a:rPr lang="en-US" sz="2000" dirty="0">
                <a:latin typeface="Arial Black"/>
                <a:cs typeface="Calibri"/>
              </a:rPr>
              <a:t> </a:t>
            </a:r>
            <a:r>
              <a:rPr lang="en-US" sz="2000" dirty="0" err="1">
                <a:latin typeface="Arial Black"/>
                <a:cs typeface="Calibri"/>
              </a:rPr>
              <a:t>najduže</a:t>
            </a:r>
            <a:r>
              <a:rPr lang="en-US" sz="2000" dirty="0">
                <a:latin typeface="Arial Black"/>
                <a:cs typeface="Calibri"/>
              </a:rPr>
              <a:t> 60 dana – </a:t>
            </a:r>
            <a:r>
              <a:rPr lang="en-US" sz="2000" dirty="0" err="1">
                <a:latin typeface="Arial Black"/>
                <a:cs typeface="Calibri"/>
              </a:rPr>
              <a:t>trgovac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može</a:t>
            </a:r>
            <a:r>
              <a:rPr lang="en-US" sz="2000" dirty="0">
                <a:latin typeface="Arial Black"/>
                <a:cs typeface="Calibri"/>
              </a:rPr>
              <a:t> </a:t>
            </a:r>
            <a:r>
              <a:rPr lang="en-US" sz="2000" dirty="0" err="1">
                <a:latin typeface="Arial Black"/>
                <a:cs typeface="Calibri"/>
              </a:rPr>
              <a:t>i</a:t>
            </a:r>
            <a:r>
              <a:rPr lang="en-US" sz="2000" dirty="0">
                <a:latin typeface="Arial Black"/>
                <a:cs typeface="Calibri"/>
              </a:rPr>
              <a:t> </a:t>
            </a:r>
            <a:r>
              <a:rPr lang="en-US" sz="2000" dirty="0" err="1">
                <a:latin typeface="Arial Black"/>
                <a:cs typeface="Calibri"/>
              </a:rPr>
              <a:t>nakon</a:t>
            </a:r>
            <a:r>
              <a:rPr lang="en-US" sz="2000" dirty="0">
                <a:latin typeface="Arial Black"/>
                <a:cs typeface="Calibri"/>
              </a:rPr>
              <a:t> tog </a:t>
            </a:r>
            <a:r>
              <a:rPr lang="en-US" sz="2000" dirty="0" err="1">
                <a:latin typeface="Arial Black"/>
                <a:cs typeface="Calibri"/>
              </a:rPr>
              <a:t>roka</a:t>
            </a:r>
            <a:r>
              <a:rPr lang="en-US" sz="2000" dirty="0">
                <a:latin typeface="Arial Black"/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en-US" sz="2000" dirty="0" err="1">
                <a:latin typeface="Arial Black"/>
                <a:cs typeface="Calibri"/>
              </a:rPr>
              <a:t>prodavati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robu</a:t>
            </a:r>
            <a:r>
              <a:rPr lang="en-US" sz="2000" dirty="0">
                <a:latin typeface="Arial Black"/>
                <a:cs typeface="Calibri"/>
              </a:rPr>
              <a:t> po </a:t>
            </a:r>
            <a:r>
              <a:rPr lang="en-US" sz="2000" dirty="0" err="1">
                <a:latin typeface="Arial Black"/>
                <a:cs typeface="Calibri"/>
              </a:rPr>
              <a:t>sniženim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cijenama</a:t>
            </a:r>
            <a:r>
              <a:rPr lang="en-US" sz="2000" dirty="0">
                <a:latin typeface="Arial Black"/>
                <a:cs typeface="Calibri"/>
              </a:rPr>
              <a:t> do </a:t>
            </a:r>
            <a:r>
              <a:rPr lang="en-US" sz="2000" dirty="0" err="1">
                <a:latin typeface="Arial Black"/>
                <a:cs typeface="Calibri"/>
              </a:rPr>
              <a:t>prodaje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zaliha</a:t>
            </a:r>
            <a:r>
              <a:rPr lang="en-US" sz="2000" dirty="0">
                <a:latin typeface="Arial Black"/>
                <a:cs typeface="Calibri"/>
              </a:rPr>
              <a:t> – </a:t>
            </a:r>
            <a:r>
              <a:rPr lang="en-US" sz="2000" dirty="0" err="1">
                <a:latin typeface="Arial Black"/>
                <a:cs typeface="Calibri"/>
              </a:rPr>
              <a:t>ali</a:t>
            </a:r>
            <a:r>
              <a:rPr lang="en-US" sz="2000" dirty="0">
                <a:latin typeface="Arial Black"/>
                <a:cs typeface="Calibri"/>
              </a:rPr>
              <a:t> ne </a:t>
            </a:r>
            <a:r>
              <a:rPr lang="en-US" sz="2000" dirty="0" err="1">
                <a:latin typeface="Arial Black"/>
                <a:cs typeface="Calibri"/>
              </a:rPr>
              <a:t>smije</a:t>
            </a:r>
            <a:r>
              <a:rPr lang="en-US" sz="2000" dirty="0">
                <a:latin typeface="Arial Black"/>
                <a:cs typeface="Calibri"/>
              </a:rPr>
              <a:t> </a:t>
            </a:r>
          </a:p>
          <a:p>
            <a:pPr marL="0" indent="0">
              <a:buNone/>
            </a:pPr>
            <a:r>
              <a:rPr lang="en-US" sz="2000" dirty="0" err="1">
                <a:latin typeface="Arial Black"/>
                <a:cs typeface="Calibri"/>
              </a:rPr>
              <a:t>oglašavati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kao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sezonsko</a:t>
            </a:r>
            <a:r>
              <a:rPr lang="en-US" sz="2000" dirty="0">
                <a:latin typeface="Arial Black"/>
                <a:cs typeface="Calibri"/>
              </a:rPr>
              <a:t> </a:t>
            </a:r>
            <a:r>
              <a:rPr lang="en-US" sz="2000" dirty="0" err="1">
                <a:latin typeface="Arial Black"/>
                <a:cs typeface="Calibri"/>
              </a:rPr>
              <a:t>sniženje</a:t>
            </a:r>
            <a:endParaRPr lang="en-US" sz="2000" dirty="0">
              <a:latin typeface="Arial Black"/>
              <a:cs typeface="Calibr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854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E5684-AC17-4CC4-99A4-F8D137008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                         </a:t>
            </a:r>
            <a:r>
              <a:rPr lang="en-US" dirty="0">
                <a:latin typeface="Arial Black"/>
                <a:cs typeface="Calibri Light"/>
              </a:rPr>
              <a:t>CIJENE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67680-F341-4E1B-86BB-3E3E6CF974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Arial Black"/>
                <a:cs typeface="Calibri"/>
              </a:rPr>
              <a:t>Za </a:t>
            </a:r>
            <a:r>
              <a:rPr lang="en-US" dirty="0" err="1">
                <a:latin typeface="Arial Black"/>
                <a:cs typeface="Calibri"/>
              </a:rPr>
              <a:t>vrijeme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trajanja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sniženja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moraju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biti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istaknute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b="1" dirty="0" err="1">
                <a:latin typeface="Arial Black"/>
                <a:cs typeface="Calibri"/>
              </a:rPr>
              <a:t>redovna</a:t>
            </a:r>
            <a:r>
              <a:rPr lang="en-US" b="1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cijena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i</a:t>
            </a:r>
            <a:r>
              <a:rPr lang="en-US" dirty="0">
                <a:latin typeface="Arial Black"/>
                <a:cs typeface="Calibri"/>
              </a:rPr>
              <a:t> nova </a:t>
            </a:r>
            <a:r>
              <a:rPr lang="en-US" b="1" dirty="0" err="1">
                <a:latin typeface="Arial Black"/>
                <a:cs typeface="Calibri"/>
              </a:rPr>
              <a:t>snižena</a:t>
            </a:r>
            <a:r>
              <a:rPr lang="en-US" b="1" dirty="0">
                <a:latin typeface="Arial Black"/>
                <a:cs typeface="Calibri"/>
              </a:rPr>
              <a:t> </a:t>
            </a:r>
            <a:r>
              <a:rPr lang="en-US" b="1" dirty="0" err="1">
                <a:latin typeface="Arial Black"/>
                <a:cs typeface="Calibri"/>
              </a:rPr>
              <a:t>cijena</a:t>
            </a:r>
            <a:endParaRPr lang="en-US" b="1" dirty="0">
              <a:latin typeface="Arial Black"/>
              <a:cs typeface="Calibri"/>
            </a:endParaRPr>
          </a:p>
          <a:p>
            <a:r>
              <a:rPr lang="en-US" dirty="0" err="1">
                <a:latin typeface="Arial Black"/>
                <a:cs typeface="Calibri"/>
              </a:rPr>
              <a:t>Cijene</a:t>
            </a:r>
            <a:r>
              <a:rPr lang="en-US" dirty="0">
                <a:latin typeface="Arial Black"/>
                <a:cs typeface="Calibri"/>
              </a:rPr>
              <a:t> se </a:t>
            </a:r>
            <a:r>
              <a:rPr lang="en-US" dirty="0" err="1">
                <a:latin typeface="Arial Black"/>
                <a:cs typeface="Calibri"/>
              </a:rPr>
              <a:t>moraju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iskazati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jasno</a:t>
            </a:r>
            <a:r>
              <a:rPr lang="en-US" dirty="0">
                <a:latin typeface="Arial Black"/>
                <a:cs typeface="Calibri"/>
              </a:rPr>
              <a:t>, </a:t>
            </a:r>
            <a:r>
              <a:rPr lang="en-US" dirty="0" err="1">
                <a:latin typeface="Arial Black"/>
                <a:cs typeface="Calibri"/>
              </a:rPr>
              <a:t>vidljivo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i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čitljivo</a:t>
            </a:r>
            <a:endParaRPr lang="en-US">
              <a:latin typeface="Arial Black"/>
            </a:endParaRPr>
          </a:p>
          <a:p>
            <a:r>
              <a:rPr lang="en-US" dirty="0">
                <a:latin typeface="Arial Black"/>
                <a:cs typeface="Calibri"/>
              </a:rPr>
              <a:t>Novi Zakon o </a:t>
            </a:r>
            <a:r>
              <a:rPr lang="en-US" dirty="0" err="1">
                <a:latin typeface="Arial Black"/>
                <a:cs typeface="Calibri"/>
              </a:rPr>
              <a:t>zaštiti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potrošača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određuje</a:t>
            </a:r>
            <a:r>
              <a:rPr lang="en-US" dirty="0">
                <a:latin typeface="Arial Black"/>
                <a:cs typeface="Calibri"/>
              </a:rPr>
              <a:t> da </a:t>
            </a:r>
            <a:r>
              <a:rPr lang="en-US" dirty="0" err="1">
                <a:latin typeface="Arial Black"/>
                <a:cs typeface="Calibri"/>
              </a:rPr>
              <a:t>kod</a:t>
            </a:r>
            <a:r>
              <a:rPr lang="en-US" dirty="0">
                <a:latin typeface="Arial Black"/>
                <a:cs typeface="Calibri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Arial Black"/>
                <a:cs typeface="Calibri"/>
              </a:rPr>
              <a:t>  </a:t>
            </a:r>
            <a:r>
              <a:rPr lang="en-US" dirty="0" err="1">
                <a:latin typeface="Arial Black"/>
                <a:cs typeface="Calibri"/>
              </a:rPr>
              <a:t>sniženja</a:t>
            </a:r>
            <a:r>
              <a:rPr lang="en-US" dirty="0">
                <a:latin typeface="Arial Black"/>
                <a:cs typeface="Calibri"/>
              </a:rPr>
              <a:t> mora </a:t>
            </a:r>
            <a:r>
              <a:rPr lang="en-US" dirty="0" err="1">
                <a:latin typeface="Arial Black"/>
                <a:cs typeface="Calibri"/>
              </a:rPr>
              <a:t>uz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sniženu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cijenu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biti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istaknuta</a:t>
            </a:r>
            <a:r>
              <a:rPr lang="en-US" dirty="0">
                <a:latin typeface="Arial Black"/>
                <a:cs typeface="Calibri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Arial Black"/>
                <a:cs typeface="Calibri"/>
              </a:rPr>
              <a:t>  </a:t>
            </a:r>
            <a:r>
              <a:rPr lang="en-US" dirty="0" err="1">
                <a:latin typeface="Arial Black"/>
                <a:cs typeface="Calibri"/>
              </a:rPr>
              <a:t>i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cijena</a:t>
            </a:r>
            <a:r>
              <a:rPr lang="en-US" dirty="0">
                <a:latin typeface="Arial Black"/>
                <a:cs typeface="Calibri"/>
              </a:rPr>
              <a:t> 30 dana </a:t>
            </a:r>
            <a:r>
              <a:rPr lang="en-US" dirty="0" err="1">
                <a:latin typeface="Arial Black"/>
                <a:cs typeface="Calibri"/>
              </a:rPr>
              <a:t>prije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sniženja</a:t>
            </a:r>
            <a:endParaRPr lang="en-US" dirty="0">
              <a:latin typeface="Arial Black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Arial Black"/>
                <a:cs typeface="Calibri"/>
              </a:rPr>
              <a:t>  </a:t>
            </a:r>
            <a:r>
              <a:rPr lang="en-US" dirty="0" err="1">
                <a:latin typeface="Arial Black"/>
                <a:cs typeface="Calibri"/>
              </a:rPr>
              <a:t>Sniženje</a:t>
            </a:r>
            <a:r>
              <a:rPr lang="en-US" dirty="0">
                <a:latin typeface="Arial Black"/>
                <a:cs typeface="Calibri"/>
              </a:rPr>
              <a:t> ide u </a:t>
            </a:r>
            <a:r>
              <a:rPr lang="en-US" dirty="0" err="1">
                <a:latin typeface="Arial Black"/>
                <a:cs typeface="Calibri"/>
              </a:rPr>
              <a:t>valovima</a:t>
            </a:r>
            <a:r>
              <a:rPr lang="en-US" dirty="0">
                <a:latin typeface="Arial Black"/>
                <a:cs typeface="Calibri"/>
              </a:rPr>
              <a:t> – </a:t>
            </a:r>
            <a:r>
              <a:rPr lang="en-US" dirty="0" err="1">
                <a:latin typeface="Arial Black"/>
                <a:cs typeface="Calibri"/>
              </a:rPr>
              <a:t>najprije</a:t>
            </a:r>
            <a:r>
              <a:rPr lang="en-US" dirty="0">
                <a:latin typeface="Arial Black"/>
                <a:cs typeface="Calibri"/>
              </a:rPr>
              <a:t> do 30%, pa do    </a:t>
            </a:r>
          </a:p>
          <a:p>
            <a:pPr marL="0" indent="0">
              <a:buNone/>
            </a:pPr>
            <a:r>
              <a:rPr lang="en-US" dirty="0">
                <a:latin typeface="Arial Black"/>
                <a:cs typeface="Calibri"/>
              </a:rPr>
              <a:t>  50% </a:t>
            </a:r>
            <a:r>
              <a:rPr lang="en-US" dirty="0" err="1">
                <a:latin typeface="Arial Black"/>
                <a:cs typeface="Calibri"/>
              </a:rPr>
              <a:t>i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na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kraju</a:t>
            </a:r>
            <a:r>
              <a:rPr lang="en-US" dirty="0">
                <a:latin typeface="Arial Black"/>
                <a:cs typeface="Calibri"/>
              </a:rPr>
              <a:t>, </a:t>
            </a:r>
            <a:r>
              <a:rPr lang="en-US" dirty="0" err="1">
                <a:latin typeface="Arial Black"/>
                <a:cs typeface="Calibri"/>
              </a:rPr>
              <a:t>najčešće</a:t>
            </a:r>
            <a:r>
              <a:rPr lang="en-US" dirty="0">
                <a:latin typeface="Arial Black"/>
                <a:cs typeface="Calibri"/>
              </a:rPr>
              <a:t> do 70%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359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4F0E6-51F9-4352-B66E-ABA7AE7B3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          </a:t>
            </a:r>
            <a:r>
              <a:rPr lang="en-US" dirty="0">
                <a:latin typeface="Arial Black"/>
                <a:cs typeface="Calibri Light"/>
              </a:rPr>
              <a:t>CIJENE - PRIJEVARA</a:t>
            </a:r>
            <a:endParaRPr lang="en-US" dirty="0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2CF0E6-917D-4465-B2E8-FF925E27C4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 dirty="0">
              <a:cs typeface="Calibri"/>
            </a:endParaRPr>
          </a:p>
          <a:p>
            <a:r>
              <a:rPr lang="en-US" b="1" dirty="0" err="1">
                <a:cs typeface="Calibri"/>
              </a:rPr>
              <a:t>Često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dešava</a:t>
            </a:r>
            <a:r>
              <a:rPr lang="en-US" b="1" dirty="0">
                <a:cs typeface="Calibri"/>
              </a:rPr>
              <a:t> da </a:t>
            </a:r>
            <a:r>
              <a:rPr lang="en-US" b="1" dirty="0" err="1">
                <a:cs typeface="Calibri"/>
              </a:rPr>
              <a:t>trgovci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prije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sezonskog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sniženja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povećaju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cijenu</a:t>
            </a:r>
            <a:r>
              <a:rPr lang="en-US" b="1" dirty="0">
                <a:cs typeface="Calibri"/>
              </a:rPr>
              <a:t>, pa </a:t>
            </a:r>
            <a:r>
              <a:rPr lang="en-US" b="1" dirty="0" err="1">
                <a:cs typeface="Calibri"/>
              </a:rPr>
              <a:t>ju</a:t>
            </a:r>
            <a:r>
              <a:rPr lang="en-US" b="1" dirty="0">
                <a:cs typeface="Calibri"/>
              </a:rPr>
              <a:t> za </a:t>
            </a:r>
            <a:r>
              <a:rPr lang="en-US" b="1" dirty="0" err="1">
                <a:cs typeface="Calibri"/>
              </a:rPr>
              <a:t>vrijeme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sniženja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vrate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redovnu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sniženja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zapravo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nema</a:t>
            </a:r>
            <a:endParaRPr lang="en-US" b="1" dirty="0">
              <a:cs typeface="Calibri"/>
            </a:endParaRPr>
          </a:p>
          <a:p>
            <a:r>
              <a:rPr lang="en-US" b="1" dirty="0" err="1">
                <a:cs typeface="Calibri"/>
              </a:rPr>
              <a:t>Potrošači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mogu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osigurati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od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prijevare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način</a:t>
            </a:r>
            <a:r>
              <a:rPr lang="en-US" b="1" dirty="0">
                <a:cs typeface="Calibri"/>
              </a:rPr>
              <a:t> da </a:t>
            </a:r>
            <a:r>
              <a:rPr lang="en-US" b="1" dirty="0" err="1">
                <a:cs typeface="Calibri"/>
              </a:rPr>
              <a:t>provjere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cijenu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prije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sniženja</a:t>
            </a:r>
            <a:r>
              <a:rPr lang="en-US" b="1" dirty="0">
                <a:cs typeface="Calibri"/>
              </a:rPr>
              <a:t> (</a:t>
            </a:r>
            <a:r>
              <a:rPr lang="en-US" b="1" dirty="0" err="1">
                <a:cs typeface="Calibri"/>
              </a:rPr>
              <a:t>npr</a:t>
            </a:r>
            <a:r>
              <a:rPr lang="en-US" b="1" dirty="0">
                <a:cs typeface="Calibri"/>
              </a:rPr>
              <a:t>. 30 dana </a:t>
            </a:r>
            <a:r>
              <a:rPr lang="en-US" b="1" dirty="0" err="1">
                <a:cs typeface="Calibri"/>
              </a:rPr>
              <a:t>kao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što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predlaže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novi</a:t>
            </a:r>
            <a:r>
              <a:rPr lang="en-US" b="1" dirty="0">
                <a:cs typeface="Calibri"/>
              </a:rPr>
              <a:t> Zakon)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kada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započne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sniženje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usporede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cijenu</a:t>
            </a:r>
            <a:r>
              <a:rPr lang="en-US" b="1" dirty="0">
                <a:cs typeface="Calibri"/>
              </a:rPr>
              <a:t> – </a:t>
            </a:r>
            <a:r>
              <a:rPr lang="en-US" b="1" dirty="0" err="1">
                <a:cs typeface="Calibri"/>
              </a:rPr>
              <a:t>ako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prijevara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treba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prijaviti</a:t>
            </a:r>
            <a:endParaRPr lang="en-US" b="1" dirty="0">
              <a:cs typeface="Calibri"/>
            </a:endParaRPr>
          </a:p>
          <a:p>
            <a:r>
              <a:rPr lang="en-US" b="1" dirty="0">
                <a:cs typeface="Calibri"/>
              </a:rPr>
              <a:t>2021. g. </a:t>
            </a:r>
            <a:r>
              <a:rPr lang="en-US" b="1" dirty="0" err="1">
                <a:cs typeface="Calibri"/>
              </a:rPr>
              <a:t>Državni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inspektorat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kontrolirao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zimsko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sezonsko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sniženje</a:t>
            </a:r>
            <a:r>
              <a:rPr lang="en-US" b="1" dirty="0">
                <a:cs typeface="Calibri"/>
              </a:rPr>
              <a:t> </a:t>
            </a:r>
          </a:p>
          <a:p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otkrio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oko</a:t>
            </a:r>
            <a:r>
              <a:rPr lang="en-US" b="1" dirty="0">
                <a:cs typeface="Calibri"/>
              </a:rPr>
              <a:t> 60 </a:t>
            </a:r>
            <a:r>
              <a:rPr lang="en-US" b="1" dirty="0" err="1">
                <a:cs typeface="Calibri"/>
              </a:rPr>
              <a:t>prijevara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trgovaca</a:t>
            </a:r>
            <a:endParaRPr lang="en-US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282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80E87-BCAA-4393-B115-23C299094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  <a:cs typeface="Calibri Light"/>
              </a:rPr>
              <a:t>POVRAT ILI ZAMJENA ROBE</a:t>
            </a:r>
            <a:endParaRPr lang="en-US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AAB06-154D-4B21-8050-CEB466293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 Black"/>
                <a:cs typeface="Calibri"/>
              </a:rPr>
              <a:t>Ako je </a:t>
            </a:r>
            <a:r>
              <a:rPr lang="en-US" dirty="0" err="1">
                <a:latin typeface="Arial Black"/>
                <a:cs typeface="Calibri"/>
              </a:rPr>
              <a:t>roba</a:t>
            </a:r>
            <a:r>
              <a:rPr lang="en-US" dirty="0">
                <a:latin typeface="Arial Black"/>
                <a:cs typeface="Calibri"/>
              </a:rPr>
              <a:t>/</a:t>
            </a:r>
            <a:r>
              <a:rPr lang="en-US" dirty="0" err="1">
                <a:latin typeface="Arial Black"/>
                <a:cs typeface="Calibri"/>
              </a:rPr>
              <a:t>proizvod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ispravan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trgovac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nema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zakonsku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obvezu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zamjene</a:t>
            </a:r>
            <a:r>
              <a:rPr lang="en-US" dirty="0">
                <a:latin typeface="Arial Black"/>
                <a:cs typeface="Calibri"/>
              </a:rPr>
              <a:t> robe </a:t>
            </a:r>
            <a:r>
              <a:rPr lang="en-US" dirty="0" err="1">
                <a:latin typeface="Arial Black"/>
                <a:cs typeface="Calibri"/>
              </a:rPr>
              <a:t>ili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povrata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novca</a:t>
            </a:r>
            <a:r>
              <a:rPr lang="en-US" dirty="0">
                <a:latin typeface="Arial Black"/>
                <a:cs typeface="Calibri"/>
              </a:rPr>
              <a:t> – to je </a:t>
            </a:r>
            <a:r>
              <a:rPr lang="en-US" dirty="0" err="1">
                <a:latin typeface="Arial Black"/>
                <a:cs typeface="Calibri"/>
              </a:rPr>
              <a:t>samo</a:t>
            </a:r>
            <a:r>
              <a:rPr lang="en-US" dirty="0">
                <a:latin typeface="Arial Black"/>
                <a:cs typeface="Calibri"/>
              </a:rPr>
              <a:t> dobra </a:t>
            </a:r>
            <a:r>
              <a:rPr lang="en-US" dirty="0" err="1">
                <a:latin typeface="Arial Black"/>
                <a:cs typeface="Calibri"/>
              </a:rPr>
              <a:t>volja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trgovca</a:t>
            </a:r>
            <a:r>
              <a:rPr lang="en-US" dirty="0">
                <a:latin typeface="Arial Black"/>
                <a:cs typeface="Calibri"/>
              </a:rPr>
              <a:t>, </a:t>
            </a:r>
            <a:r>
              <a:rPr lang="en-US" dirty="0" err="1">
                <a:latin typeface="Arial Black"/>
                <a:cs typeface="Calibri"/>
              </a:rPr>
              <a:t>odnosno</a:t>
            </a:r>
            <a:r>
              <a:rPr lang="en-US" dirty="0">
                <a:latin typeface="Arial Black"/>
                <a:cs typeface="Calibri"/>
              </a:rPr>
              <a:t> dobra </a:t>
            </a:r>
            <a:r>
              <a:rPr lang="en-US" dirty="0" err="1">
                <a:latin typeface="Arial Black"/>
                <a:cs typeface="Calibri"/>
              </a:rPr>
              <a:t>poslovna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praksa</a:t>
            </a:r>
            <a:endParaRPr lang="en-US">
              <a:latin typeface="Arial Black"/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latin typeface="Arial Black"/>
                <a:cs typeface="Calibri"/>
              </a:rPr>
              <a:t>VAŽNO - </a:t>
            </a:r>
            <a:r>
              <a:rPr lang="en-US" dirty="0" err="1">
                <a:latin typeface="Arial Black"/>
                <a:cs typeface="Calibri"/>
              </a:rPr>
              <a:t>prije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kupnje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potrošač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treba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pitati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može</a:t>
            </a:r>
            <a:r>
              <a:rPr lang="en-US" dirty="0">
                <a:latin typeface="Arial Black"/>
                <a:cs typeface="Calibri"/>
              </a:rPr>
              <a:t> li </a:t>
            </a:r>
            <a:r>
              <a:rPr lang="en-US" dirty="0" err="1">
                <a:latin typeface="Arial Black"/>
                <a:cs typeface="Calibri"/>
              </a:rPr>
              <a:t>ispravnu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robu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zamijeniti</a:t>
            </a:r>
            <a:r>
              <a:rPr lang="en-US" dirty="0">
                <a:latin typeface="Arial Black"/>
                <a:cs typeface="Calibri"/>
              </a:rPr>
              <a:t> za </a:t>
            </a:r>
            <a:r>
              <a:rPr lang="en-US" dirty="0" err="1">
                <a:latin typeface="Arial Black"/>
                <a:cs typeface="Calibri"/>
              </a:rPr>
              <a:t>drugu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ili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dobiti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povrat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novca</a:t>
            </a:r>
            <a:r>
              <a:rPr lang="en-US" dirty="0">
                <a:latin typeface="Arial Black"/>
                <a:cs typeface="Calibri"/>
              </a:rPr>
              <a:t> – </a:t>
            </a:r>
            <a:r>
              <a:rPr lang="en-US" dirty="0" err="1">
                <a:latin typeface="Arial Black"/>
                <a:cs typeface="Calibri"/>
              </a:rPr>
              <a:t>ako</a:t>
            </a:r>
            <a:r>
              <a:rPr lang="en-US" dirty="0">
                <a:latin typeface="Arial Black"/>
                <a:cs typeface="Calibri"/>
              </a:rPr>
              <a:t> je </a:t>
            </a:r>
            <a:r>
              <a:rPr lang="en-US" dirty="0" err="1">
                <a:latin typeface="Arial Black"/>
                <a:cs typeface="Calibri"/>
              </a:rPr>
              <a:t>odgovor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negativan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treba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potražiti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drugog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trgovca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gdje</a:t>
            </a:r>
            <a:r>
              <a:rPr lang="en-US" dirty="0">
                <a:latin typeface="Arial Black"/>
                <a:cs typeface="Calibri"/>
              </a:rPr>
              <a:t> je to </a:t>
            </a:r>
            <a:r>
              <a:rPr lang="en-US" dirty="0" err="1">
                <a:latin typeface="Arial Black"/>
                <a:cs typeface="Calibri"/>
              </a:rPr>
              <a:t>moguće</a:t>
            </a:r>
            <a:r>
              <a:rPr lang="en-US" dirty="0">
                <a:latin typeface="Arial Black"/>
                <a:cs typeface="Calibri"/>
              </a:rPr>
              <a:t> </a:t>
            </a:r>
            <a:endParaRPr lang="en-US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36081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3406E-46BB-42D5-8277-DCC21A1B2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313" y="494521"/>
            <a:ext cx="10515600" cy="1325563"/>
          </a:xfrm>
        </p:spPr>
        <p:txBody>
          <a:bodyPr/>
          <a:lstStyle/>
          <a:p>
            <a:r>
              <a:rPr lang="en-US" dirty="0">
                <a:cs typeface="Calibri Light"/>
              </a:rPr>
              <a:t>        </a:t>
            </a:r>
            <a:r>
              <a:rPr lang="en-US" sz="4000" dirty="0">
                <a:latin typeface="Arial Black"/>
                <a:cs typeface="Calibri Light"/>
              </a:rPr>
              <a:t>           PRAVA  POTROŠAČA                               </a:t>
            </a:r>
            <a:endParaRPr lang="en-US" sz="4000" dirty="0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13A34-828D-46EA-A017-EB109B2658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441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>
                <a:latin typeface="Arial Black"/>
                <a:cs typeface="Calibri"/>
              </a:rPr>
              <a:t>Kod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kupnje</a:t>
            </a:r>
            <a:r>
              <a:rPr lang="en-US" dirty="0">
                <a:latin typeface="Arial Black"/>
                <a:cs typeface="Calibri"/>
              </a:rPr>
              <a:t> robe </a:t>
            </a:r>
            <a:r>
              <a:rPr lang="en-US" dirty="0" err="1">
                <a:latin typeface="Arial Black"/>
                <a:cs typeface="Calibri"/>
              </a:rPr>
              <a:t>na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sniženju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potrošač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ima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sva</a:t>
            </a:r>
            <a:r>
              <a:rPr lang="en-US" dirty="0">
                <a:latin typeface="Arial Black"/>
                <a:cs typeface="Calibri"/>
              </a:rPr>
              <a:t> </a:t>
            </a:r>
            <a:endParaRPr lang="en-US">
              <a:latin typeface="Arial Black"/>
              <a:cs typeface="Calibri"/>
            </a:endParaRPr>
          </a:p>
          <a:p>
            <a:r>
              <a:rPr lang="en-US" dirty="0" err="1">
                <a:latin typeface="Arial Black"/>
                <a:cs typeface="Calibri"/>
              </a:rPr>
              <a:t>prava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kao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kada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kupuje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robu</a:t>
            </a:r>
            <a:r>
              <a:rPr lang="en-US" dirty="0">
                <a:latin typeface="Arial Black"/>
                <a:cs typeface="Calibri"/>
              </a:rPr>
              <a:t> po </a:t>
            </a:r>
            <a:r>
              <a:rPr lang="en-US" dirty="0" err="1">
                <a:latin typeface="Arial Black"/>
                <a:cs typeface="Calibri"/>
              </a:rPr>
              <a:t>redovnoj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cijeni</a:t>
            </a:r>
            <a:r>
              <a:rPr lang="en-US" dirty="0">
                <a:latin typeface="Arial Black"/>
                <a:cs typeface="Calibri"/>
              </a:rPr>
              <a:t> – </a:t>
            </a:r>
            <a:endParaRPr lang="en-US">
              <a:latin typeface="Arial Black"/>
              <a:cs typeface="Calibri"/>
            </a:endParaRPr>
          </a:p>
          <a:p>
            <a:r>
              <a:rPr lang="en-US" dirty="0" err="1">
                <a:latin typeface="Arial Black"/>
                <a:cs typeface="Calibri"/>
              </a:rPr>
              <a:t>materijalni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nedostatak</a:t>
            </a:r>
            <a:r>
              <a:rPr lang="en-US" dirty="0">
                <a:latin typeface="Arial Black"/>
                <a:cs typeface="Calibri"/>
              </a:rPr>
              <a:t>, </a:t>
            </a:r>
            <a:r>
              <a:rPr lang="en-US" dirty="0" err="1">
                <a:latin typeface="Arial Black"/>
                <a:cs typeface="Calibri"/>
              </a:rPr>
              <a:t>jamstvo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</a:t>
            </a:r>
            <a:r>
              <a:rPr lang="en-US" dirty="0">
                <a:latin typeface="Arial Black"/>
                <a:cs typeface="Calibri"/>
              </a:rPr>
              <a:t> sl.</a:t>
            </a:r>
            <a:endParaRPr lang="en-US">
              <a:latin typeface="Arial Black"/>
            </a:endParaRPr>
          </a:p>
          <a:p>
            <a:endParaRPr lang="en-US" dirty="0">
              <a:latin typeface="Arial Black"/>
              <a:cs typeface="Calibri"/>
            </a:endParaRPr>
          </a:p>
          <a:p>
            <a:r>
              <a:rPr lang="en-US" dirty="0" err="1">
                <a:latin typeface="Arial Black"/>
                <a:cs typeface="Calibri"/>
              </a:rPr>
              <a:t>Jedino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kod</a:t>
            </a:r>
            <a:r>
              <a:rPr lang="en-US" dirty="0">
                <a:latin typeface="Arial Black"/>
                <a:cs typeface="Calibri"/>
              </a:rPr>
              <a:t> robe </a:t>
            </a:r>
            <a:r>
              <a:rPr lang="en-US" dirty="0" err="1">
                <a:latin typeface="Arial Black"/>
                <a:cs typeface="Calibri"/>
              </a:rPr>
              <a:t>sa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greškom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kupac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nema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nikakva</a:t>
            </a:r>
            <a:r>
              <a:rPr lang="en-US" dirty="0">
                <a:latin typeface="Arial Black"/>
                <a:cs typeface="Calibri"/>
              </a:rPr>
              <a:t> </a:t>
            </a:r>
          </a:p>
          <a:p>
            <a:r>
              <a:rPr lang="en-US" dirty="0" err="1">
                <a:latin typeface="Arial Black"/>
                <a:cs typeface="Calibri"/>
              </a:rPr>
              <a:t>prava</a:t>
            </a:r>
            <a:r>
              <a:rPr lang="en-US" dirty="0">
                <a:latin typeface="Arial Black"/>
                <a:cs typeface="Calibri"/>
              </a:rPr>
              <a:t>, </a:t>
            </a:r>
            <a:r>
              <a:rPr lang="en-US" dirty="0" err="1">
                <a:latin typeface="Arial Black"/>
                <a:cs typeface="Calibri"/>
              </a:rPr>
              <a:t>ali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trgovac</a:t>
            </a:r>
            <a:r>
              <a:rPr lang="en-US" dirty="0">
                <a:latin typeface="Arial Black"/>
                <a:cs typeface="Calibri"/>
              </a:rPr>
              <a:t> mora </a:t>
            </a:r>
            <a:r>
              <a:rPr lang="en-US" dirty="0" err="1">
                <a:latin typeface="Arial Black"/>
                <a:cs typeface="Calibri"/>
              </a:rPr>
              <a:t>jasno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naznačiti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gdje</a:t>
            </a:r>
            <a:r>
              <a:rPr lang="en-US" dirty="0">
                <a:latin typeface="Arial Black"/>
                <a:cs typeface="Calibri"/>
              </a:rPr>
              <a:t> je </a:t>
            </a:r>
            <a:endParaRPr lang="en-US">
              <a:latin typeface="Calibri" panose="020F0502020204030204"/>
              <a:cs typeface="Calibri"/>
            </a:endParaRPr>
          </a:p>
          <a:p>
            <a:r>
              <a:rPr lang="en-US" dirty="0" err="1">
                <a:latin typeface="Arial Black"/>
                <a:cs typeface="Calibri"/>
              </a:rPr>
              <a:t>greška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</a:t>
            </a:r>
            <a:r>
              <a:rPr lang="en-US" dirty="0">
                <a:latin typeface="Arial Black"/>
                <a:cs typeface="Calibri"/>
              </a:rPr>
              <a:t> u </a:t>
            </a:r>
            <a:r>
              <a:rPr lang="en-US" dirty="0" err="1">
                <a:latin typeface="Arial Black"/>
                <a:cs typeface="Calibri"/>
              </a:rPr>
              <a:t>čemu</a:t>
            </a:r>
            <a:r>
              <a:rPr lang="en-US" dirty="0">
                <a:latin typeface="Arial Black"/>
                <a:cs typeface="Calibri"/>
              </a:rPr>
              <a:t> se </a:t>
            </a:r>
            <a:r>
              <a:rPr lang="en-US" dirty="0" err="1">
                <a:latin typeface="Arial Black"/>
                <a:cs typeface="Calibri"/>
              </a:rPr>
              <a:t>sastoji</a:t>
            </a:r>
            <a:r>
              <a:rPr lang="en-US" dirty="0">
                <a:latin typeface="Arial Black"/>
                <a:cs typeface="Calibri"/>
              </a:rPr>
              <a:t>, </a:t>
            </a:r>
            <a:r>
              <a:rPr lang="en-US" dirty="0" err="1">
                <a:latin typeface="Arial Black"/>
                <a:cs typeface="Calibri"/>
              </a:rPr>
              <a:t>kako</a:t>
            </a:r>
            <a:r>
              <a:rPr lang="en-US" dirty="0">
                <a:latin typeface="Arial Black"/>
                <a:cs typeface="Calibri"/>
              </a:rPr>
              <a:t> bi </a:t>
            </a:r>
            <a:r>
              <a:rPr lang="en-US" dirty="0" err="1">
                <a:latin typeface="Arial Black"/>
                <a:cs typeface="Calibri"/>
              </a:rPr>
              <a:t>kupac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mogao</a:t>
            </a:r>
            <a:r>
              <a:rPr lang="en-US" dirty="0">
                <a:latin typeface="Arial Black"/>
                <a:cs typeface="Calibri"/>
              </a:rPr>
              <a:t> </a:t>
            </a:r>
          </a:p>
          <a:p>
            <a:r>
              <a:rPr lang="en-US" dirty="0" err="1">
                <a:latin typeface="Arial Black"/>
                <a:cs typeface="Calibri"/>
              </a:rPr>
              <a:t>donijeti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odluku</a:t>
            </a:r>
            <a:r>
              <a:rPr lang="en-US" dirty="0">
                <a:latin typeface="Arial Black"/>
                <a:cs typeface="Calibri"/>
              </a:rPr>
              <a:t> o </a:t>
            </a:r>
            <a:r>
              <a:rPr lang="en-US" dirty="0" err="1">
                <a:latin typeface="Arial Black"/>
                <a:cs typeface="Calibri"/>
              </a:rPr>
              <a:t>kupnji</a:t>
            </a:r>
            <a:endParaRPr lang="en-US" dirty="0">
              <a:latin typeface="Arial Black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1850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073DD-FBB6-45C3-BD94-4099D3494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  <a:cs typeface="Calibri Light"/>
              </a:rPr>
              <a:t>   KUPNJA PUTEM INTERNETA</a:t>
            </a:r>
            <a:endParaRPr lang="en-US" dirty="0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4C7F0-D547-4CFD-B847-B7334E553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 err="1">
                <a:cs typeface="Calibri"/>
              </a:rPr>
              <a:t>Zbog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pandemije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sve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više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potrošača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odlučuje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kupnju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putem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interneta</a:t>
            </a:r>
            <a:endParaRPr lang="en-US" b="1" dirty="0">
              <a:cs typeface="Calibri"/>
            </a:endParaRPr>
          </a:p>
          <a:p>
            <a:r>
              <a:rPr lang="en-US" b="1" dirty="0">
                <a:cs typeface="Calibri"/>
              </a:rPr>
              <a:t>Sniženja </a:t>
            </a:r>
            <a:r>
              <a:rPr lang="en-US" b="1" dirty="0" err="1">
                <a:cs typeface="Calibri"/>
              </a:rPr>
              <a:t>su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posebno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primamljiva</a:t>
            </a:r>
            <a:r>
              <a:rPr lang="en-US" b="1" dirty="0">
                <a:cs typeface="Calibri"/>
              </a:rPr>
              <a:t> za online </a:t>
            </a:r>
            <a:r>
              <a:rPr lang="en-US" b="1" dirty="0" err="1">
                <a:cs typeface="Calibri"/>
              </a:rPr>
              <a:t>kupnju</a:t>
            </a:r>
            <a:r>
              <a:rPr lang="en-US" b="1" dirty="0">
                <a:cs typeface="Calibri"/>
              </a:rPr>
              <a:t>, </a:t>
            </a:r>
            <a:r>
              <a:rPr lang="en-US" b="1" dirty="0" err="1">
                <a:cs typeface="Calibri"/>
              </a:rPr>
              <a:t>ali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treba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biti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jako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oprezan</a:t>
            </a:r>
            <a:r>
              <a:rPr lang="en-US" b="1" dirty="0">
                <a:cs typeface="Calibri"/>
              </a:rPr>
              <a:t>:</a:t>
            </a:r>
          </a:p>
          <a:p>
            <a:r>
              <a:rPr lang="en-US" b="1" dirty="0">
                <a:cs typeface="Calibri"/>
              </a:rPr>
              <a:t> - </a:t>
            </a:r>
            <a:r>
              <a:rPr lang="en-US" b="1" dirty="0" err="1">
                <a:cs typeface="Calibri"/>
              </a:rPr>
              <a:t>uvijek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treba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provjeriti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sigurnost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stranice</a:t>
            </a:r>
            <a:endParaRPr lang="en-US" b="1">
              <a:cs typeface="Calibri"/>
            </a:endParaRPr>
          </a:p>
          <a:p>
            <a:r>
              <a:rPr lang="en-US" b="1" dirty="0">
                <a:cs typeface="Calibri"/>
              </a:rPr>
              <a:t> - </a:t>
            </a:r>
            <a:r>
              <a:rPr lang="en-US" b="1" dirty="0" err="1">
                <a:cs typeface="Calibri"/>
              </a:rPr>
              <a:t>kupovati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samo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preko</a:t>
            </a:r>
            <a:r>
              <a:rPr lang="en-US" b="1" dirty="0">
                <a:cs typeface="Calibri"/>
              </a:rPr>
              <a:t> web </a:t>
            </a:r>
            <a:r>
              <a:rPr lang="en-US" b="1" dirty="0" err="1">
                <a:cs typeface="Calibri"/>
              </a:rPr>
              <a:t>stranica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proizvođača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ili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web </a:t>
            </a:r>
            <a:r>
              <a:rPr lang="en-US" b="1" dirty="0" err="1">
                <a:cs typeface="Calibri"/>
              </a:rPr>
              <a:t>stranicama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poznatih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trgovaca</a:t>
            </a:r>
            <a:r>
              <a:rPr lang="en-US" b="1" dirty="0">
                <a:cs typeface="Calibri"/>
              </a:rPr>
              <a:t> – Amazon, e- Bay 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 sl.</a:t>
            </a:r>
          </a:p>
          <a:p>
            <a:r>
              <a:rPr lang="en-US" b="1" dirty="0">
                <a:cs typeface="Calibri"/>
              </a:rPr>
              <a:t>Ne </a:t>
            </a:r>
            <a:r>
              <a:rPr lang="en-US" b="1" dirty="0" err="1">
                <a:cs typeface="Calibri"/>
              </a:rPr>
              <a:t>kupovati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putem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društvenih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mreža</a:t>
            </a:r>
            <a:r>
              <a:rPr lang="en-US" b="1" dirty="0">
                <a:cs typeface="Calibri"/>
              </a:rPr>
              <a:t> (Facebook)</a:t>
            </a:r>
          </a:p>
          <a:p>
            <a:endParaRPr lang="en-US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13076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D25C8-41D6-4EC4-BC13-C831A9F60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      </a:t>
            </a:r>
            <a:r>
              <a:rPr lang="en-US" sz="3600" dirty="0">
                <a:cs typeface="Calibri Light"/>
              </a:rPr>
              <a:t> </a:t>
            </a:r>
            <a:r>
              <a:rPr lang="en-US" sz="3600" dirty="0">
                <a:latin typeface="Arial Black"/>
                <a:cs typeface="Calibri Light"/>
              </a:rPr>
              <a:t>KUPNJA PUTEM INTERNETA</a:t>
            </a:r>
            <a:endParaRPr lang="en-US" sz="3600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71EB67-B83F-46DD-BCC3-16D92038CF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cs typeface="Calibri"/>
              </a:rPr>
              <a:t>   </a:t>
            </a:r>
            <a:r>
              <a:rPr lang="en-US" b="1" dirty="0" err="1">
                <a:cs typeface="Calibri"/>
              </a:rPr>
              <a:t>Plaćanje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kupnje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preko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interneta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najbolje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obaviti</a:t>
            </a:r>
            <a:r>
              <a:rPr lang="en-US" b="1" dirty="0">
                <a:cs typeface="Calibri"/>
              </a:rPr>
              <a:t>                    </a:t>
            </a:r>
            <a:r>
              <a:rPr lang="en-US" b="1" dirty="0" err="1">
                <a:cs typeface="Calibri"/>
              </a:rPr>
              <a:t>putem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specijaliziranih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firmi</a:t>
            </a:r>
            <a:r>
              <a:rPr lang="en-US" b="1" dirty="0">
                <a:cs typeface="Calibri"/>
              </a:rPr>
              <a:t> za to – </a:t>
            </a:r>
            <a:r>
              <a:rPr lang="en-US" b="1" dirty="0" err="1">
                <a:cs typeface="Calibri"/>
              </a:rPr>
              <a:t>najpoznatija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PayPall</a:t>
            </a:r>
            <a:endParaRPr lang="en-US" b="1" dirty="0">
              <a:cs typeface="Calibri"/>
            </a:endParaRPr>
          </a:p>
          <a:p>
            <a:r>
              <a:rPr lang="en-US" b="1" dirty="0" err="1">
                <a:cs typeface="Calibri"/>
              </a:rPr>
              <a:t>Nikada</a:t>
            </a:r>
            <a:r>
              <a:rPr lang="en-US" b="1" dirty="0">
                <a:cs typeface="Calibri"/>
              </a:rPr>
              <a:t> ne </a:t>
            </a:r>
            <a:r>
              <a:rPr lang="en-US" b="1" dirty="0" err="1">
                <a:cs typeface="Calibri"/>
              </a:rPr>
              <a:t>treba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fotografirati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kartice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slati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trgovcu</a:t>
            </a:r>
            <a:endParaRPr lang="en-US" b="1" dirty="0">
              <a:cs typeface="Calibri"/>
            </a:endParaRPr>
          </a:p>
          <a:p>
            <a:r>
              <a:rPr lang="en-US" b="1" dirty="0">
                <a:cs typeface="Calibri"/>
              </a:rPr>
              <a:t>Ne </a:t>
            </a:r>
            <a:r>
              <a:rPr lang="en-US" b="1" dirty="0" err="1">
                <a:cs typeface="Calibri"/>
              </a:rPr>
              <a:t>kupovati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ako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trgovac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daje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samo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broj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mobitela</a:t>
            </a:r>
            <a:endParaRPr lang="en-US" b="1" dirty="0">
              <a:cs typeface="Calibri"/>
            </a:endParaRPr>
          </a:p>
          <a:p>
            <a:r>
              <a:rPr lang="en-US" b="1" dirty="0" err="1">
                <a:cs typeface="Calibri"/>
              </a:rPr>
              <a:t>Provjeriti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kako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vrši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povrat</a:t>
            </a:r>
            <a:r>
              <a:rPr lang="en-US" b="1" dirty="0">
                <a:cs typeface="Calibri"/>
              </a:rPr>
              <a:t> robe (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čiji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trošak</a:t>
            </a:r>
            <a:r>
              <a:rPr lang="en-US" b="1" dirty="0">
                <a:cs typeface="Calibri"/>
              </a:rPr>
              <a:t>)</a:t>
            </a:r>
          </a:p>
          <a:p>
            <a:r>
              <a:rPr lang="en-US" b="1" dirty="0">
                <a:cs typeface="Calibri"/>
              </a:rPr>
              <a:t>Robu se </a:t>
            </a:r>
            <a:r>
              <a:rPr lang="en-US" b="1" dirty="0" err="1">
                <a:cs typeface="Calibri"/>
              </a:rPr>
              <a:t>uvijek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može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vratiti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unutar</a:t>
            </a:r>
            <a:r>
              <a:rPr lang="en-US" b="1" dirty="0">
                <a:cs typeface="Calibri"/>
              </a:rPr>
              <a:t> 14 dana od </a:t>
            </a:r>
            <a:r>
              <a:rPr lang="en-US" b="1" dirty="0" err="1">
                <a:cs typeface="Calibri"/>
              </a:rPr>
              <a:t>narudžbe</a:t>
            </a:r>
            <a:r>
              <a:rPr lang="en-US" b="1" dirty="0">
                <a:cs typeface="Calibri"/>
              </a:rPr>
              <a:t> bez </a:t>
            </a:r>
            <a:r>
              <a:rPr lang="en-US" b="1" dirty="0" err="1">
                <a:cs typeface="Calibri"/>
              </a:rPr>
              <a:t>navođenja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razloga</a:t>
            </a:r>
            <a:endParaRPr lang="en-US" b="1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9113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BCFCC-85D7-42F9-B9B9-B3A12BE29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                 </a:t>
            </a:r>
            <a:r>
              <a:rPr lang="en-US" b="1" dirty="0">
                <a:latin typeface="Arial Black"/>
                <a:cs typeface="Calibri Light"/>
              </a:rPr>
              <a:t>DOSTAVA ROBE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75CE0-DCBF-44BD-88BE-D1B5CBB97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cs typeface="Calibri"/>
              </a:rPr>
              <a:t>Roba </a:t>
            </a:r>
            <a:r>
              <a:rPr lang="en-US" b="1" dirty="0" err="1">
                <a:cs typeface="Calibri"/>
              </a:rPr>
              <a:t>kupljena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putem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interneta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dostavlja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adresu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koju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navedemo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prilikom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kupnje</a:t>
            </a:r>
            <a:endParaRPr lang="en-US" b="1" dirty="0">
              <a:cs typeface="Calibri"/>
            </a:endParaRPr>
          </a:p>
          <a:p>
            <a:r>
              <a:rPr lang="en-US" b="1" dirty="0" err="1">
                <a:cs typeface="Calibri"/>
              </a:rPr>
              <a:t>Kod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preuzimanja</a:t>
            </a:r>
            <a:r>
              <a:rPr lang="en-US" b="1" dirty="0">
                <a:cs typeface="Calibri"/>
              </a:rPr>
              <a:t> robe </a:t>
            </a:r>
            <a:r>
              <a:rPr lang="en-US" b="1" dirty="0" err="1">
                <a:cs typeface="Calibri"/>
              </a:rPr>
              <a:t>potrošač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pravo</a:t>
            </a:r>
            <a:r>
              <a:rPr lang="en-US" b="1" dirty="0">
                <a:cs typeface="Calibri"/>
              </a:rPr>
              <a:t> u </a:t>
            </a:r>
            <a:r>
              <a:rPr lang="en-US" b="1" dirty="0" err="1">
                <a:cs typeface="Calibri"/>
              </a:rPr>
              <a:t>nazočnosti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dotavljača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provjeriti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sadržaj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pošiljke</a:t>
            </a:r>
            <a:r>
              <a:rPr lang="en-US" b="1" dirty="0">
                <a:cs typeface="Calibri"/>
              </a:rPr>
              <a:t> - da li je </a:t>
            </a:r>
            <a:r>
              <a:rPr lang="en-US" b="1" dirty="0" err="1">
                <a:cs typeface="Calibri"/>
              </a:rPr>
              <a:t>unutra</a:t>
            </a:r>
            <a:r>
              <a:rPr lang="en-US" b="1" dirty="0">
                <a:cs typeface="Calibri"/>
              </a:rPr>
              <a:t> to </a:t>
            </a:r>
            <a:r>
              <a:rPr lang="en-US" b="1" dirty="0" err="1">
                <a:cs typeface="Calibri"/>
              </a:rPr>
              <a:t>što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naručeno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 da li je </a:t>
            </a:r>
            <a:r>
              <a:rPr lang="en-US" b="1" dirty="0" err="1">
                <a:cs typeface="Calibri"/>
              </a:rPr>
              <a:t>neoštećeno</a:t>
            </a:r>
            <a:r>
              <a:rPr lang="en-US" b="1" dirty="0">
                <a:cs typeface="Calibri"/>
              </a:rPr>
              <a:t> - to </a:t>
            </a:r>
            <a:r>
              <a:rPr lang="en-US" b="1" dirty="0" err="1">
                <a:cs typeface="Calibri"/>
              </a:rPr>
              <a:t>pravo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potrošač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pošti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kada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osobno</a:t>
            </a:r>
            <a:r>
              <a:rPr lang="en-US" b="1" dirty="0">
                <a:cs typeface="Calibri"/>
              </a:rPr>
              <a:t> ide po </a:t>
            </a:r>
            <a:r>
              <a:rPr lang="en-US" b="1" dirty="0" err="1">
                <a:cs typeface="Calibri"/>
              </a:rPr>
              <a:t>pošiljku</a:t>
            </a:r>
            <a:r>
              <a:rPr lang="en-US" b="1" dirty="0">
                <a:cs typeface="Calibri"/>
              </a:rPr>
              <a:t>  - ne </a:t>
            </a:r>
            <a:r>
              <a:rPr lang="en-US" b="1" dirty="0" err="1">
                <a:cs typeface="Calibri"/>
              </a:rPr>
              <a:t>preuzimati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robu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ako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oštećena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ili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neodgovarajuća</a:t>
            </a:r>
            <a:endParaRPr lang="en-US" b="1" dirty="0">
              <a:cs typeface="Calibri"/>
            </a:endParaRPr>
          </a:p>
          <a:p>
            <a:r>
              <a:rPr lang="en-US" b="1" dirty="0" err="1">
                <a:cs typeface="Calibri"/>
              </a:rPr>
              <a:t>Većina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dostavljača</a:t>
            </a:r>
            <a:r>
              <a:rPr lang="en-US" b="1" dirty="0">
                <a:cs typeface="Calibri"/>
              </a:rPr>
              <a:t> ne </a:t>
            </a:r>
            <a:r>
              <a:rPr lang="en-US" b="1" dirty="0" err="1">
                <a:cs typeface="Calibri"/>
              </a:rPr>
              <a:t>želi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čekati</a:t>
            </a:r>
            <a:r>
              <a:rPr lang="en-US" b="1" dirty="0">
                <a:cs typeface="Calibri"/>
              </a:rPr>
              <a:t> da </a:t>
            </a:r>
            <a:r>
              <a:rPr lang="en-US" b="1" dirty="0" err="1">
                <a:cs typeface="Calibri"/>
              </a:rPr>
              <a:t>potrošač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pregleda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pošiljku</a:t>
            </a:r>
            <a:r>
              <a:rPr lang="en-US" b="1" dirty="0">
                <a:cs typeface="Calibri"/>
              </a:rPr>
              <a:t> , </a:t>
            </a:r>
            <a:r>
              <a:rPr lang="en-US" b="1" dirty="0" err="1">
                <a:cs typeface="Calibri"/>
              </a:rPr>
              <a:t>već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ostavljaju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odlaze</a:t>
            </a:r>
            <a:r>
              <a:rPr lang="en-US" b="1" dirty="0">
                <a:cs typeface="Calibri"/>
              </a:rPr>
              <a:t> - </a:t>
            </a:r>
            <a:r>
              <a:rPr lang="en-US" b="1" dirty="0" err="1">
                <a:cs typeface="Calibri"/>
              </a:rPr>
              <a:t>ako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beskontaktna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dostava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ili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inzistiraju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potpisu</a:t>
            </a:r>
            <a:r>
              <a:rPr lang="en-US" b="1" dirty="0">
                <a:cs typeface="Calibri"/>
              </a:rPr>
              <a:t> - </a:t>
            </a:r>
            <a:r>
              <a:rPr lang="en-US" b="1" dirty="0" err="1">
                <a:cs typeface="Calibri"/>
              </a:rPr>
              <a:t>potrošači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trebaju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inzistirati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pregledu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pošiljke</a:t>
            </a:r>
            <a:endParaRPr lang="en-US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57694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E0523-F0DC-459F-B407-E8E17397D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           </a:t>
            </a:r>
            <a:r>
              <a:rPr lang="en-US" dirty="0">
                <a:latin typeface="Arial Black"/>
                <a:cs typeface="Calibri Light"/>
              </a:rPr>
              <a:t>KOME SE OBRATITI</a:t>
            </a:r>
            <a:endParaRPr lang="en-US" dirty="0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5FDA5-B936-4A59-9A7B-82614328A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 dirty="0">
              <a:cs typeface="Calibri"/>
            </a:endParaRPr>
          </a:p>
          <a:p>
            <a:r>
              <a:rPr lang="en-US" dirty="0" err="1">
                <a:latin typeface="Arial Black"/>
                <a:cs typeface="Calibri"/>
              </a:rPr>
              <a:t>Potrošač</a:t>
            </a:r>
            <a:r>
              <a:rPr lang="en-US" dirty="0">
                <a:latin typeface="Arial Black"/>
                <a:cs typeface="Calibri"/>
              </a:rPr>
              <a:t> koji </a:t>
            </a:r>
            <a:r>
              <a:rPr lang="en-US" dirty="0" err="1">
                <a:latin typeface="Arial Black"/>
                <a:cs typeface="Calibri"/>
              </a:rPr>
              <a:t>ustanovi</a:t>
            </a:r>
            <a:r>
              <a:rPr lang="en-US" dirty="0">
                <a:latin typeface="Arial Black"/>
                <a:cs typeface="Calibri"/>
              </a:rPr>
              <a:t> da </a:t>
            </a:r>
            <a:r>
              <a:rPr lang="en-US" dirty="0" err="1">
                <a:latin typeface="Arial Black"/>
                <a:cs typeface="Calibri"/>
              </a:rPr>
              <a:t>trgovac</a:t>
            </a:r>
            <a:r>
              <a:rPr lang="en-US" dirty="0">
                <a:latin typeface="Arial Black"/>
                <a:cs typeface="Calibri"/>
              </a:rPr>
              <a:t> </a:t>
            </a:r>
            <a:r>
              <a:rPr lang="en-US" dirty="0" err="1">
                <a:latin typeface="Arial Black"/>
                <a:cs typeface="Calibri"/>
              </a:rPr>
              <a:t>krši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zakon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prilikom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sezonskog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sniženja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treba</a:t>
            </a:r>
            <a:r>
              <a:rPr lang="en-US" dirty="0">
                <a:latin typeface="Arial Black"/>
                <a:cs typeface="Calibri"/>
              </a:rPr>
              <a:t> to </a:t>
            </a:r>
            <a:r>
              <a:rPr lang="en-US" dirty="0" err="1">
                <a:latin typeface="Arial Black"/>
                <a:cs typeface="Calibri"/>
              </a:rPr>
              <a:t>prijaviti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Državnom</a:t>
            </a:r>
            <a:r>
              <a:rPr lang="en-US" dirty="0">
                <a:latin typeface="Arial Black"/>
                <a:cs typeface="Calibri"/>
              </a:rPr>
              <a:t> </a:t>
            </a:r>
            <a:r>
              <a:rPr lang="en-US" dirty="0" err="1">
                <a:latin typeface="Arial Black"/>
                <a:cs typeface="Calibri"/>
              </a:rPr>
              <a:t>inspektoratu</a:t>
            </a:r>
            <a:r>
              <a:rPr lang="en-US" dirty="0">
                <a:latin typeface="Arial Black"/>
                <a:cs typeface="Calibri"/>
              </a:rPr>
              <a:t>:</a:t>
            </a:r>
          </a:p>
          <a:p>
            <a:r>
              <a:rPr lang="en-US" dirty="0" err="1">
                <a:latin typeface="Arial Black"/>
                <a:ea typeface="+mn-lt"/>
                <a:cs typeface="+mn-lt"/>
              </a:rPr>
              <a:t>Adresa</a:t>
            </a:r>
            <a:r>
              <a:rPr lang="en-US" dirty="0">
                <a:latin typeface="Arial Black"/>
                <a:ea typeface="+mn-lt"/>
                <a:cs typeface="+mn-lt"/>
              </a:rPr>
              <a:t>: </a:t>
            </a:r>
            <a:r>
              <a:rPr lang="en-US" b="1" dirty="0" err="1">
                <a:latin typeface="Arial Black"/>
                <a:ea typeface="+mn-lt"/>
                <a:cs typeface="+mn-lt"/>
              </a:rPr>
              <a:t>Šubićeva</a:t>
            </a:r>
            <a:r>
              <a:rPr lang="en-US" b="1" dirty="0">
                <a:latin typeface="Arial Black"/>
                <a:ea typeface="+mn-lt"/>
                <a:cs typeface="+mn-lt"/>
              </a:rPr>
              <a:t> 29, 10 000 Zagreb</a:t>
            </a:r>
            <a:br>
              <a:rPr lang="en-US" b="1" dirty="0">
                <a:latin typeface="Arial Black"/>
                <a:ea typeface="+mn-lt"/>
                <a:cs typeface="+mn-lt"/>
              </a:rPr>
            </a:br>
            <a:r>
              <a:rPr lang="en-US" dirty="0" err="1">
                <a:latin typeface="Arial Black"/>
                <a:ea typeface="+mn-lt"/>
                <a:cs typeface="+mn-lt"/>
              </a:rPr>
              <a:t>Kontakt</a:t>
            </a:r>
            <a:r>
              <a:rPr lang="en-US" dirty="0">
                <a:latin typeface="Arial Black"/>
                <a:ea typeface="+mn-lt"/>
                <a:cs typeface="+mn-lt"/>
              </a:rPr>
              <a:t> </a:t>
            </a:r>
            <a:r>
              <a:rPr lang="en-US" dirty="0" err="1">
                <a:latin typeface="Arial Black"/>
                <a:ea typeface="+mn-lt"/>
                <a:cs typeface="+mn-lt"/>
              </a:rPr>
              <a:t>broj</a:t>
            </a:r>
            <a:r>
              <a:rPr lang="en-US" dirty="0">
                <a:latin typeface="Arial Black"/>
                <a:ea typeface="+mn-lt"/>
                <a:cs typeface="+mn-lt"/>
              </a:rPr>
              <a:t>:</a:t>
            </a:r>
            <a:r>
              <a:rPr lang="en-US" b="1" dirty="0">
                <a:latin typeface="Arial Black"/>
                <a:ea typeface="+mn-lt"/>
                <a:cs typeface="+mn-lt"/>
              </a:rPr>
              <a:t> 01 2375 100</a:t>
            </a:r>
            <a:br>
              <a:rPr lang="en-US" dirty="0">
                <a:latin typeface="Arial Black"/>
                <a:ea typeface="+mn-lt"/>
                <a:cs typeface="+mn-lt"/>
              </a:rPr>
            </a:br>
            <a:r>
              <a:rPr lang="en-US" dirty="0" err="1">
                <a:latin typeface="Arial Black"/>
                <a:ea typeface="+mn-lt"/>
                <a:cs typeface="+mn-lt"/>
              </a:rPr>
              <a:t>Elektronička</a:t>
            </a:r>
            <a:r>
              <a:rPr lang="en-US" dirty="0">
                <a:latin typeface="Arial Black"/>
                <a:ea typeface="+mn-lt"/>
                <a:cs typeface="+mn-lt"/>
              </a:rPr>
              <a:t> </a:t>
            </a:r>
            <a:r>
              <a:rPr lang="en-US" dirty="0" err="1">
                <a:latin typeface="Arial Black"/>
                <a:ea typeface="+mn-lt"/>
                <a:cs typeface="+mn-lt"/>
              </a:rPr>
              <a:t>kontaktna</a:t>
            </a:r>
            <a:r>
              <a:rPr lang="en-US" dirty="0">
                <a:latin typeface="Arial Black"/>
                <a:ea typeface="+mn-lt"/>
                <a:cs typeface="+mn-lt"/>
              </a:rPr>
              <a:t> </a:t>
            </a:r>
            <a:r>
              <a:rPr lang="en-US" dirty="0" err="1">
                <a:latin typeface="Arial Black"/>
                <a:ea typeface="+mn-lt"/>
                <a:cs typeface="+mn-lt"/>
              </a:rPr>
              <a:t>točka</a:t>
            </a:r>
            <a:r>
              <a:rPr lang="en-US" dirty="0">
                <a:latin typeface="Arial Black"/>
                <a:ea typeface="+mn-lt"/>
                <a:cs typeface="+mn-lt"/>
              </a:rPr>
              <a:t> za </a:t>
            </a:r>
            <a:r>
              <a:rPr lang="en-US" dirty="0" err="1">
                <a:latin typeface="Arial Black"/>
                <a:ea typeface="+mn-lt"/>
                <a:cs typeface="+mn-lt"/>
              </a:rPr>
              <a:t>službeno</a:t>
            </a:r>
            <a:r>
              <a:rPr lang="en-US" dirty="0">
                <a:latin typeface="Arial Black"/>
                <a:ea typeface="+mn-lt"/>
                <a:cs typeface="+mn-lt"/>
              </a:rPr>
              <a:t> </a:t>
            </a:r>
            <a:r>
              <a:rPr lang="en-US" dirty="0" err="1">
                <a:latin typeface="Arial Black"/>
                <a:ea typeface="+mn-lt"/>
                <a:cs typeface="+mn-lt"/>
              </a:rPr>
              <a:t>dopisivanje</a:t>
            </a:r>
            <a:r>
              <a:rPr lang="en-US" dirty="0">
                <a:latin typeface="Arial Black"/>
                <a:ea typeface="+mn-lt"/>
                <a:cs typeface="+mn-lt"/>
              </a:rPr>
              <a:t> </a:t>
            </a:r>
            <a:r>
              <a:rPr lang="en-US" dirty="0" err="1">
                <a:latin typeface="Arial Black"/>
                <a:ea typeface="+mn-lt"/>
                <a:cs typeface="+mn-lt"/>
              </a:rPr>
              <a:t>tijela</a:t>
            </a:r>
            <a:r>
              <a:rPr lang="en-US" dirty="0">
                <a:latin typeface="Arial Black"/>
                <a:ea typeface="+mn-lt"/>
                <a:cs typeface="+mn-lt"/>
              </a:rPr>
              <a:t> </a:t>
            </a:r>
            <a:r>
              <a:rPr lang="en-US" dirty="0" err="1">
                <a:latin typeface="Arial Black"/>
                <a:ea typeface="+mn-lt"/>
                <a:cs typeface="+mn-lt"/>
              </a:rPr>
              <a:t>državne</a:t>
            </a:r>
            <a:r>
              <a:rPr lang="en-US" dirty="0">
                <a:latin typeface="Arial Black"/>
                <a:ea typeface="+mn-lt"/>
                <a:cs typeface="+mn-lt"/>
              </a:rPr>
              <a:t> </a:t>
            </a:r>
            <a:r>
              <a:rPr lang="en-US" dirty="0" err="1">
                <a:latin typeface="Arial Black"/>
                <a:ea typeface="+mn-lt"/>
                <a:cs typeface="+mn-lt"/>
              </a:rPr>
              <a:t>uprave</a:t>
            </a:r>
            <a:r>
              <a:rPr lang="en-US" dirty="0">
                <a:latin typeface="Arial Black"/>
                <a:ea typeface="+mn-lt"/>
                <a:cs typeface="+mn-lt"/>
              </a:rPr>
              <a:t>:</a:t>
            </a:r>
            <a:r>
              <a:rPr lang="en-US" b="1" dirty="0">
                <a:latin typeface="Arial Black"/>
                <a:ea typeface="+mn-lt"/>
                <a:cs typeface="+mn-lt"/>
              </a:rPr>
              <a:t> </a:t>
            </a:r>
            <a:r>
              <a:rPr lang="en-US" b="1" u="sng" dirty="0">
                <a:latin typeface="Arial Black"/>
                <a:ea typeface="+mn-lt"/>
                <a:cs typeface="+mn-lt"/>
                <a:hlinkClick r:id="rId2"/>
              </a:rPr>
              <a:t>pisarnica.dirh@dirh.hr</a:t>
            </a:r>
            <a:br>
              <a:rPr lang="en-US" b="1" u="sng" dirty="0">
                <a:latin typeface="Arial Black"/>
                <a:ea typeface="+mn-lt"/>
                <a:cs typeface="+mn-lt"/>
              </a:rPr>
            </a:br>
            <a:endParaRPr lang="en-US" u="sng">
              <a:latin typeface="Arial Black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2701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C08CF-E3B1-49FB-AC87-9A7632AE5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</a:t>
            </a:r>
            <a:r>
              <a:rPr lang="en-US" sz="4000" dirty="0">
                <a:latin typeface="Arial Black"/>
                <a:cs typeface="Calibri Light"/>
              </a:rPr>
              <a:t> EUROPSKI POTROŠAČKI CENTAR</a:t>
            </a:r>
            <a:endParaRPr lang="en-US" sz="4000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8DB79C-431E-496C-9BB5-226E632031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 dirty="0">
              <a:cs typeface="Calibri"/>
            </a:endParaRPr>
          </a:p>
          <a:p>
            <a:r>
              <a:rPr lang="en-US" b="1" dirty="0" err="1">
                <a:cs typeface="Calibri"/>
              </a:rPr>
              <a:t>Potrošači</a:t>
            </a:r>
            <a:r>
              <a:rPr lang="en-US" b="1" dirty="0">
                <a:cs typeface="Calibri"/>
              </a:rPr>
              <a:t> koji </a:t>
            </a:r>
            <a:r>
              <a:rPr lang="en-US" b="1" dirty="0" err="1">
                <a:cs typeface="Calibri"/>
              </a:rPr>
              <a:t>imaju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problema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trgovcima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unutar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Europske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unije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mogu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obratiti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Europskom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potrošačkom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centru</a:t>
            </a:r>
            <a:r>
              <a:rPr lang="en-US" b="1" dirty="0">
                <a:cs typeface="Calibri"/>
              </a:rPr>
              <a:t>:</a:t>
            </a:r>
            <a:endParaRPr lang="en-US" b="1">
              <a:cs typeface="Calibri"/>
            </a:endParaRPr>
          </a:p>
          <a:p>
            <a:r>
              <a:rPr lang="en-US" dirty="0">
                <a:cs typeface="Calibri"/>
              </a:rPr>
              <a:t>      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>
                <a:ea typeface="+mn-lt"/>
                <a:cs typeface="+mn-lt"/>
                <a:hlinkClick r:id="rId2"/>
              </a:rPr>
              <a:t>http://ecc-croatia.hr/</a:t>
            </a:r>
            <a:endParaRPr lang="en-US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 </a:t>
            </a:r>
            <a:r>
              <a:rPr lang="en-US" b="1" dirty="0" err="1">
                <a:ea typeface="+mn-lt"/>
                <a:cs typeface="+mn-lt"/>
              </a:rPr>
              <a:t>adresa</a:t>
            </a:r>
            <a:r>
              <a:rPr lang="en-US" b="1" dirty="0">
                <a:ea typeface="+mn-lt"/>
                <a:cs typeface="+mn-lt"/>
              </a:rPr>
              <a:t> e-</a:t>
            </a:r>
            <a:r>
              <a:rPr lang="en-US" b="1" dirty="0" err="1">
                <a:ea typeface="+mn-lt"/>
                <a:cs typeface="+mn-lt"/>
              </a:rPr>
              <a:t>pošte</a:t>
            </a:r>
            <a:r>
              <a:rPr lang="en-US" dirty="0">
                <a:ea typeface="+mn-lt"/>
                <a:cs typeface="+mn-lt"/>
              </a:rPr>
              <a:t>: </a:t>
            </a:r>
            <a:r>
              <a:rPr lang="en-US" dirty="0">
                <a:ea typeface="+mn-lt"/>
                <a:cs typeface="+mn-lt"/>
                <a:hlinkClick r:id="rId3"/>
              </a:rPr>
              <a:t>ecc-croatia@mingor.hr</a:t>
            </a:r>
          </a:p>
          <a:p>
            <a:r>
              <a:rPr lang="en-US" b="1" dirty="0" err="1">
                <a:cs typeface="Calibri"/>
              </a:rPr>
              <a:t>Europski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potrošački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centar</a:t>
            </a:r>
            <a:r>
              <a:rPr lang="en-US" b="1" dirty="0">
                <a:cs typeface="Calibri"/>
              </a:rPr>
              <a:t> u </a:t>
            </a:r>
            <a:r>
              <a:rPr lang="en-US" b="1" dirty="0" err="1">
                <a:cs typeface="Calibri"/>
              </a:rPr>
              <a:t>Zagrebu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kontaktirati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će</a:t>
            </a:r>
            <a:r>
              <a:rPr lang="en-US" b="1" dirty="0">
                <a:cs typeface="Calibri"/>
              </a:rPr>
              <a:t> EPC u </a:t>
            </a:r>
            <a:r>
              <a:rPr lang="en-US" b="1" dirty="0" err="1">
                <a:cs typeface="Calibri"/>
              </a:rPr>
              <a:t>zemlji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iz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koje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trgovac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 taj </a:t>
            </a:r>
            <a:r>
              <a:rPr lang="en-US" b="1" dirty="0" err="1">
                <a:cs typeface="Calibri"/>
              </a:rPr>
              <a:t>centar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će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riješiti</a:t>
            </a:r>
            <a:r>
              <a:rPr lang="en-US" b="1" dirty="0">
                <a:cs typeface="Calibri"/>
              </a:rPr>
              <a:t> problem </a:t>
            </a:r>
            <a:r>
              <a:rPr lang="en-US" b="1" dirty="0" err="1">
                <a:cs typeface="Calibri"/>
              </a:rPr>
              <a:t>sa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trgovcem</a:t>
            </a:r>
            <a:r>
              <a:rPr lang="en-US" b="1" dirty="0">
                <a:cs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85108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99B3B-6B8B-484F-9B3F-20060C710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            </a:t>
            </a:r>
            <a:r>
              <a:rPr lang="en-US" dirty="0">
                <a:latin typeface="Arial Black"/>
                <a:cs typeface="Calibri Light"/>
              </a:rPr>
              <a:t>AKTIVNI POTROŠAČI</a:t>
            </a:r>
            <a:endParaRPr lang="en-US" dirty="0">
              <a:latin typeface="Arial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748C18-549F-424B-8D8B-8F5B78541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cs typeface="Calibri"/>
              </a:rPr>
              <a:t>Prema </a:t>
            </a:r>
            <a:r>
              <a:rPr lang="en-US" b="1" dirty="0" err="1">
                <a:cs typeface="Calibri"/>
              </a:rPr>
              <a:t>istraživanjima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Europske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komisije</a:t>
            </a:r>
            <a:r>
              <a:rPr lang="en-US" b="1" dirty="0">
                <a:cs typeface="Calibri"/>
              </a:rPr>
              <a:t> (</a:t>
            </a:r>
            <a:r>
              <a:rPr lang="en-US" b="1" dirty="0" err="1">
                <a:cs typeface="Calibri"/>
              </a:rPr>
              <a:t>Potrošački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semafor</a:t>
            </a:r>
            <a:r>
              <a:rPr lang="en-US" b="1" dirty="0">
                <a:cs typeface="Calibri"/>
              </a:rPr>
              <a:t>) - </a:t>
            </a:r>
            <a:r>
              <a:rPr lang="en-US" b="1" dirty="0" err="1">
                <a:cs typeface="Calibri"/>
              </a:rPr>
              <a:t>potrošači</a:t>
            </a:r>
            <a:r>
              <a:rPr lang="en-US" b="1" dirty="0">
                <a:cs typeface="Calibri"/>
              </a:rPr>
              <a:t> u </a:t>
            </a:r>
            <a:r>
              <a:rPr lang="en-US" b="1" dirty="0" err="1">
                <a:cs typeface="Calibri"/>
              </a:rPr>
              <a:t>Hrvatskoj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najmanje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informirani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educirani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i</a:t>
            </a:r>
            <a:r>
              <a:rPr lang="en-US" b="1" dirty="0">
                <a:cs typeface="Calibri"/>
              </a:rPr>
              <a:t> </a:t>
            </a:r>
            <a:r>
              <a:rPr lang="en-US" b="1" dirty="0" err="1">
                <a:cs typeface="Calibri"/>
              </a:rPr>
              <a:t>najmanje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žale</a:t>
            </a:r>
            <a:r>
              <a:rPr lang="en-US" b="1" dirty="0">
                <a:cs typeface="Calibri"/>
              </a:rPr>
              <a:t> - </a:t>
            </a:r>
            <a:r>
              <a:rPr lang="en-US" b="1" dirty="0" err="1">
                <a:cs typeface="Calibri"/>
              </a:rPr>
              <a:t>stoga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treba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prijavljivati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svaku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nepravilnost</a:t>
            </a:r>
            <a:endParaRPr lang="en-US" b="1" dirty="0">
              <a:cs typeface="Calibri"/>
            </a:endParaRPr>
          </a:p>
          <a:p>
            <a:r>
              <a:rPr lang="en-US" b="1" dirty="0">
                <a:cs typeface="Calibri"/>
              </a:rPr>
              <a:t>Od 100 </a:t>
            </a:r>
            <a:r>
              <a:rPr lang="en-US" b="1" dirty="0" err="1">
                <a:cs typeface="Calibri"/>
              </a:rPr>
              <a:t>potrošača</a:t>
            </a:r>
            <a:r>
              <a:rPr lang="en-US" b="1" dirty="0">
                <a:cs typeface="Calibri"/>
              </a:rPr>
              <a:t> koji </a:t>
            </a:r>
            <a:r>
              <a:rPr lang="en-US" b="1" dirty="0" err="1">
                <a:cs typeface="Calibri"/>
              </a:rPr>
              <a:t>imaju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problema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trgovcima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žali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njih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samo</a:t>
            </a:r>
            <a:r>
              <a:rPr lang="en-US" b="1" dirty="0">
                <a:cs typeface="Calibri"/>
              </a:rPr>
              <a:t> 4, u </a:t>
            </a:r>
            <a:r>
              <a:rPr lang="en-US" b="1" dirty="0" err="1">
                <a:cs typeface="Calibri"/>
              </a:rPr>
              <a:t>Njemačkoj</a:t>
            </a:r>
            <a:r>
              <a:rPr lang="en-US" b="1" dirty="0">
                <a:cs typeface="Calibri"/>
              </a:rPr>
              <a:t> je </a:t>
            </a:r>
            <a:r>
              <a:rPr lang="en-US" b="1" dirty="0" err="1">
                <a:cs typeface="Calibri"/>
              </a:rPr>
              <a:t>obrnuta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situacija</a:t>
            </a:r>
            <a:r>
              <a:rPr lang="en-US" b="1" dirty="0">
                <a:cs typeface="Calibri"/>
              </a:rPr>
              <a:t> – </a:t>
            </a:r>
            <a:r>
              <a:rPr lang="en-US" b="1" dirty="0" err="1">
                <a:cs typeface="Calibri"/>
              </a:rPr>
              <a:t>samo</a:t>
            </a:r>
            <a:r>
              <a:rPr lang="en-US" b="1" dirty="0">
                <a:cs typeface="Calibri"/>
              </a:rPr>
              <a:t> se 4 ne </a:t>
            </a:r>
            <a:r>
              <a:rPr lang="en-US" b="1" dirty="0" err="1">
                <a:cs typeface="Calibri"/>
              </a:rPr>
              <a:t>žale</a:t>
            </a:r>
            <a:r>
              <a:rPr lang="en-US" b="1" dirty="0">
                <a:cs typeface="Calibri"/>
              </a:rPr>
              <a:t>.</a:t>
            </a:r>
          </a:p>
          <a:p>
            <a:r>
              <a:rPr lang="en-US" b="1" dirty="0" err="1">
                <a:cs typeface="Calibri"/>
              </a:rPr>
              <a:t>Više</a:t>
            </a:r>
            <a:r>
              <a:rPr lang="en-US" b="1" dirty="0">
                <a:cs typeface="Calibri"/>
              </a:rPr>
              <a:t> o </a:t>
            </a:r>
            <a:r>
              <a:rPr lang="en-US" b="1" dirty="0" err="1">
                <a:cs typeface="Calibri"/>
              </a:rPr>
              <a:t>pravima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potrošača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može</a:t>
            </a:r>
            <a:r>
              <a:rPr lang="en-US" b="1" dirty="0">
                <a:cs typeface="Calibri"/>
              </a:rPr>
              <a:t> se </a:t>
            </a:r>
            <a:r>
              <a:rPr lang="en-US" b="1" dirty="0" err="1">
                <a:cs typeface="Calibri"/>
              </a:rPr>
              <a:t>saznati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na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portalu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Ministarstva</a:t>
            </a:r>
            <a:r>
              <a:rPr lang="en-US" b="1" dirty="0">
                <a:cs typeface="Calibri"/>
              </a:rPr>
              <a:t> </a:t>
            </a:r>
            <a:r>
              <a:rPr lang="en-US" b="1" dirty="0" err="1">
                <a:cs typeface="Calibri"/>
              </a:rPr>
              <a:t>gospodarstva</a:t>
            </a:r>
            <a:r>
              <a:rPr lang="en-US" b="1" dirty="0">
                <a:cs typeface="Calibri"/>
              </a:rPr>
              <a:t> – </a:t>
            </a:r>
            <a:r>
              <a:rPr lang="en-US" b="1" dirty="0" err="1">
                <a:cs typeface="Calibri"/>
              </a:rPr>
              <a:t>Sve</a:t>
            </a:r>
            <a:r>
              <a:rPr lang="en-US" b="1" dirty="0">
                <a:cs typeface="Calibri"/>
              </a:rPr>
              <a:t> za </a:t>
            </a:r>
            <a:r>
              <a:rPr lang="en-US" b="1" dirty="0" err="1">
                <a:cs typeface="Calibri"/>
              </a:rPr>
              <a:t>potrošače</a:t>
            </a:r>
            <a:endParaRPr lang="en-US" b="1">
              <a:cs typeface="Calibri"/>
            </a:endParaRPr>
          </a:p>
          <a:p>
            <a:r>
              <a:rPr lang="en-US" b="1" dirty="0">
                <a:cs typeface="Calibri"/>
              </a:rPr>
              <a:t>                                    </a:t>
            </a:r>
            <a:r>
              <a:rPr lang="en-US" b="1" dirty="0">
                <a:solidFill>
                  <a:schemeClr val="accent1"/>
                </a:solidFill>
                <a:cs typeface="Calibri"/>
              </a:rPr>
              <a:t>www.szp.hr</a:t>
            </a:r>
          </a:p>
        </p:txBody>
      </p:sp>
    </p:spTree>
    <p:extLst>
      <p:ext uri="{BB962C8B-B14F-4D97-AF65-F5344CB8AC3E}">
        <p14:creationId xmlns:p14="http://schemas.microsoft.com/office/powerpoint/2010/main" val="2105413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0DB71-773D-4F28-90C7-10FD17587E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Arial Black"/>
                <a:cs typeface="Calibri Light"/>
              </a:rPr>
              <a:t>Hvala </a:t>
            </a:r>
            <a:r>
              <a:rPr lang="en-US" dirty="0" err="1">
                <a:latin typeface="Arial Black"/>
                <a:cs typeface="Calibri Light"/>
              </a:rPr>
              <a:t>na</a:t>
            </a:r>
            <a:r>
              <a:rPr lang="en-US" dirty="0">
                <a:latin typeface="Arial Black"/>
                <a:cs typeface="Calibri Light"/>
              </a:rPr>
              <a:t> </a:t>
            </a:r>
            <a:r>
              <a:rPr lang="en-US" dirty="0" err="1">
                <a:latin typeface="Arial Black"/>
                <a:cs typeface="Calibri Light"/>
              </a:rPr>
              <a:t>pažnji</a:t>
            </a:r>
            <a:r>
              <a:rPr lang="en-US" dirty="0">
                <a:latin typeface="Arial Black"/>
                <a:cs typeface="Calibri Light"/>
              </a:rPr>
              <a:t>!</a:t>
            </a:r>
            <a:endParaRPr lang="en-US" dirty="0">
              <a:latin typeface="Arial Black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3C62D0-3DA1-408C-82E1-605E5B8823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 dirty="0">
              <a:cs typeface="Calibri"/>
            </a:endParaRPr>
          </a:p>
          <a:p>
            <a:r>
              <a:rPr lang="en-US" sz="3200" dirty="0" err="1">
                <a:latin typeface="Arial Black"/>
                <a:cs typeface="Calibri"/>
              </a:rPr>
              <a:t>Imate</a:t>
            </a:r>
            <a:r>
              <a:rPr lang="en-US" sz="3200" dirty="0">
                <a:latin typeface="Arial Black"/>
                <a:cs typeface="Calibri"/>
              </a:rPr>
              <a:t> li </a:t>
            </a:r>
            <a:r>
              <a:rPr lang="en-US" sz="3200" dirty="0" err="1">
                <a:latin typeface="Arial Black"/>
                <a:cs typeface="Calibri"/>
              </a:rPr>
              <a:t>pitanja</a:t>
            </a:r>
            <a:r>
              <a:rPr lang="en-US" sz="3200" dirty="0">
                <a:latin typeface="Arial Black"/>
                <a:cs typeface="Calibr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78294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  Sniženja – prijevara ili pogodnost za kupca</vt:lpstr>
      <vt:lpstr>                                  SEZONSKA SNIŽENJA</vt:lpstr>
      <vt:lpstr>                               CIJENE</vt:lpstr>
      <vt:lpstr>                CIJENE - PRIJEVARA</vt:lpstr>
      <vt:lpstr>POVRAT ILI ZAMJENA ROBE</vt:lpstr>
      <vt:lpstr>                   PRAVA  POTROŠAČA                               </vt:lpstr>
      <vt:lpstr>   KUPNJA PUTEM INTERNETA</vt:lpstr>
      <vt:lpstr>             KUPNJA PUTEM INTERNETA</vt:lpstr>
      <vt:lpstr>                       DOSTAVA ROBE</vt:lpstr>
      <vt:lpstr>                 KOME SE OBRATITI</vt:lpstr>
      <vt:lpstr>       EUROPSKI POTROŠAČKI CENTAR</vt:lpstr>
      <vt:lpstr>                  AKTIVNI POTROŠAČI</vt:lpstr>
      <vt:lpstr>Hvala na pažnji!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735</cp:revision>
  <dcterms:created xsi:type="dcterms:W3CDTF">2022-01-17T14:48:14Z</dcterms:created>
  <dcterms:modified xsi:type="dcterms:W3CDTF">2022-01-17T18:26:16Z</dcterms:modified>
</cp:coreProperties>
</file>